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8288000" cy="10287000"/>
  <p:notesSz cx="6858000" cy="9144000"/>
  <p:embeddedFontLst>
    <p:embeddedFont>
      <p:font typeface="Arimo" panose="020B0604020202020204" charset="0"/>
      <p:regular r:id="rId45"/>
    </p:embeddedFont>
    <p:embeddedFont>
      <p:font typeface="Bobby Jones Soft" panose="020B0604020202020204" charset="0"/>
      <p:regular r:id="rId46"/>
    </p:embeddedFont>
    <p:embeddedFont>
      <p:font typeface="Nunito" pitchFamily="2" charset="0"/>
      <p:regular r:id="rId47"/>
    </p:embeddedFont>
    <p:embeddedFont>
      <p:font typeface="Nunito Bold"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1" d="100"/>
          <a:sy n="81" d="100"/>
        </p:scale>
        <p:origin x="1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41.png"/><Relationship Id="rId4" Type="http://schemas.openxmlformats.org/officeDocument/2006/relationships/image" Target="../media/image7.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54.png"/><Relationship Id="rId4" Type="http://schemas.openxmlformats.org/officeDocument/2006/relationships/image" Target="../media/image7.png"/><Relationship Id="rId9"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3.svg"/><Relationship Id="rId5" Type="http://schemas.openxmlformats.org/officeDocument/2006/relationships/image" Target="../media/image8.svg"/><Relationship Id="rId10" Type="http://schemas.openxmlformats.org/officeDocument/2006/relationships/image" Target="../media/image62.png"/><Relationship Id="rId4" Type="http://schemas.openxmlformats.org/officeDocument/2006/relationships/image" Target="../media/image7.png"/><Relationship Id="rId9" Type="http://schemas.openxmlformats.org/officeDocument/2006/relationships/image" Target="../media/image12.svg"/></Relationships>
</file>

<file path=ppt/slides/_rels/slide35.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hyperlink" Target="https://zone.msn.com/gameplayer/gameplayerHTML.aspx?game=dealornodeal&amp;legacyUrl=false" TargetMode="External"/><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rot="156691">
            <a:off x="804882" y="3918848"/>
            <a:ext cx="16678237" cy="7901315"/>
          </a:xfrm>
          <a:custGeom>
            <a:avLst/>
            <a:gdLst/>
            <a:ahLst/>
            <a:cxnLst/>
            <a:rect l="l" t="t" r="r" b="b"/>
            <a:pathLst>
              <a:path w="16678237" h="7901315">
                <a:moveTo>
                  <a:pt x="0" y="0"/>
                </a:moveTo>
                <a:lnTo>
                  <a:pt x="16678236" y="0"/>
                </a:lnTo>
                <a:lnTo>
                  <a:pt x="16678236" y="7901315"/>
                </a:lnTo>
                <a:lnTo>
                  <a:pt x="0" y="79013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3689666" y="1121127"/>
            <a:ext cx="10908667" cy="3807757"/>
          </a:xfrm>
          <a:prstGeom prst="rect">
            <a:avLst/>
          </a:prstGeom>
        </p:spPr>
        <p:txBody>
          <a:bodyPr lIns="0" tIns="0" rIns="0" bIns="0" rtlCol="0" anchor="t">
            <a:spAutoFit/>
          </a:bodyPr>
          <a:lstStyle/>
          <a:p>
            <a:pPr algn="ctr">
              <a:lnSpc>
                <a:spcPts val="28363"/>
              </a:lnSpc>
              <a:spcBef>
                <a:spcPct val="0"/>
              </a:spcBef>
            </a:pPr>
            <a:r>
              <a:rPr lang="en-US" sz="20259" spc="-202">
                <a:solidFill>
                  <a:srgbClr val="CD695E"/>
                </a:solidFill>
                <a:latin typeface="Bobby Jones Soft"/>
                <a:ea typeface="Bobby Jones Soft"/>
                <a:cs typeface="Bobby Jones Soft"/>
                <a:sym typeface="Bobby Jones Soft"/>
              </a:rPr>
              <a:t>KIDS CLUB!</a:t>
            </a:r>
          </a:p>
        </p:txBody>
      </p:sp>
      <p:sp>
        <p:nvSpPr>
          <p:cNvPr id="4" name="Freeform 4"/>
          <p:cNvSpPr/>
          <p:nvPr/>
        </p:nvSpPr>
        <p:spPr>
          <a:xfrm>
            <a:off x="1486910" y="5967995"/>
            <a:ext cx="1412876" cy="2018394"/>
          </a:xfrm>
          <a:custGeom>
            <a:avLst/>
            <a:gdLst/>
            <a:ahLst/>
            <a:cxnLst/>
            <a:rect l="l" t="t" r="r" b="b"/>
            <a:pathLst>
              <a:path w="1412876" h="2018394">
                <a:moveTo>
                  <a:pt x="0" y="0"/>
                </a:moveTo>
                <a:lnTo>
                  <a:pt x="1412876" y="0"/>
                </a:lnTo>
                <a:lnTo>
                  <a:pt x="1412876" y="2018395"/>
                </a:lnTo>
                <a:lnTo>
                  <a:pt x="0" y="20183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Freeform 5"/>
          <p:cNvSpPr/>
          <p:nvPr/>
        </p:nvSpPr>
        <p:spPr>
          <a:xfrm flipH="1">
            <a:off x="14732534" y="5812854"/>
            <a:ext cx="1630074" cy="2328677"/>
          </a:xfrm>
          <a:custGeom>
            <a:avLst/>
            <a:gdLst/>
            <a:ahLst/>
            <a:cxnLst/>
            <a:rect l="l" t="t" r="r" b="b"/>
            <a:pathLst>
              <a:path w="1630074" h="2328677">
                <a:moveTo>
                  <a:pt x="1630074" y="0"/>
                </a:moveTo>
                <a:lnTo>
                  <a:pt x="0" y="0"/>
                </a:lnTo>
                <a:lnTo>
                  <a:pt x="0" y="2328677"/>
                </a:lnTo>
                <a:lnTo>
                  <a:pt x="1630074" y="2328677"/>
                </a:lnTo>
                <a:lnTo>
                  <a:pt x="163007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6" name="TextBox 6"/>
          <p:cNvSpPr txBox="1"/>
          <p:nvPr/>
        </p:nvSpPr>
        <p:spPr>
          <a:xfrm>
            <a:off x="5807554" y="250709"/>
            <a:ext cx="6672892" cy="1940643"/>
          </a:xfrm>
          <a:prstGeom prst="rect">
            <a:avLst/>
          </a:prstGeom>
        </p:spPr>
        <p:txBody>
          <a:bodyPr lIns="0" tIns="0" rIns="0" bIns="0" rtlCol="0" anchor="t">
            <a:spAutoFit/>
          </a:bodyPr>
          <a:lstStyle/>
          <a:p>
            <a:pPr algn="ctr">
              <a:lnSpc>
                <a:spcPts val="15076"/>
              </a:lnSpc>
              <a:spcBef>
                <a:spcPct val="0"/>
              </a:spcBef>
            </a:pPr>
            <a:r>
              <a:rPr lang="en-US" sz="10768" spc="-107">
                <a:solidFill>
                  <a:srgbClr val="CD695E"/>
                </a:solidFill>
                <a:latin typeface="Bobby Jones Soft"/>
                <a:ea typeface="Bobby Jones Soft"/>
                <a:cs typeface="Bobby Jones Soft"/>
                <a:sym typeface="Bobby Jones Soft"/>
              </a:rPr>
              <a:t>WELCOME 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TextBox 2"/>
          <p:cNvSpPr txBox="1"/>
          <p:nvPr/>
        </p:nvSpPr>
        <p:spPr>
          <a:xfrm>
            <a:off x="0" y="3085984"/>
            <a:ext cx="16361032" cy="6762117"/>
          </a:xfrm>
          <a:prstGeom prst="rect">
            <a:avLst/>
          </a:prstGeom>
        </p:spPr>
        <p:txBody>
          <a:bodyPr lIns="0" tIns="0" rIns="0" bIns="0" rtlCol="0" anchor="t">
            <a:spAutoFit/>
          </a:bodyPr>
          <a:lstStyle/>
          <a:p>
            <a:pPr marL="1381747" lvl="1" indent="-690873" algn="l">
              <a:lnSpc>
                <a:spcPts val="8959"/>
              </a:lnSpc>
              <a:buAutoNum type="arabicPeriod"/>
            </a:pPr>
            <a:r>
              <a:rPr lang="en-US" sz="6399">
                <a:solidFill>
                  <a:srgbClr val="8F3F36"/>
                </a:solidFill>
                <a:latin typeface="Nunito"/>
                <a:ea typeface="Nunito"/>
                <a:cs typeface="Nunito"/>
                <a:sym typeface="Nunito"/>
              </a:rPr>
              <a:t>We should find someone who WORKS hard</a:t>
            </a:r>
          </a:p>
          <a:p>
            <a:pPr marL="1381747" lvl="1" indent="-690873" algn="l">
              <a:lnSpc>
                <a:spcPts val="8959"/>
              </a:lnSpc>
              <a:buAutoNum type="arabicPeriod"/>
            </a:pPr>
            <a:r>
              <a:rPr lang="en-US" sz="6399">
                <a:solidFill>
                  <a:srgbClr val="8F3F36"/>
                </a:solidFill>
                <a:latin typeface="Nunito"/>
                <a:ea typeface="Nunito"/>
                <a:cs typeface="Nunito"/>
                <a:sym typeface="Nunito"/>
              </a:rPr>
              <a:t>We should find someone who SERVES people </a:t>
            </a:r>
          </a:p>
          <a:p>
            <a:pPr marL="1381747" lvl="1" indent="-690873" algn="l">
              <a:lnSpc>
                <a:spcPts val="8959"/>
              </a:lnSpc>
              <a:spcBef>
                <a:spcPct val="0"/>
              </a:spcBef>
              <a:buAutoNum type="arabicPeriod"/>
            </a:pPr>
            <a:r>
              <a:rPr lang="en-US" sz="6399">
                <a:solidFill>
                  <a:srgbClr val="8F3F36"/>
                </a:solidFill>
                <a:latin typeface="Nunito"/>
                <a:ea typeface="Nunito"/>
                <a:cs typeface="Nunito"/>
                <a:sym typeface="Nunito"/>
              </a:rPr>
              <a:t>We should find someone who LOVES God</a:t>
            </a:r>
          </a:p>
        </p:txBody>
      </p:sp>
      <p:sp>
        <p:nvSpPr>
          <p:cNvPr id="3" name="Freeform 3"/>
          <p:cNvSpPr/>
          <p:nvPr/>
        </p:nvSpPr>
        <p:spPr>
          <a:xfrm>
            <a:off x="16028325" y="2996701"/>
            <a:ext cx="2259675" cy="1756897"/>
          </a:xfrm>
          <a:custGeom>
            <a:avLst/>
            <a:gdLst/>
            <a:ahLst/>
            <a:cxnLst/>
            <a:rect l="l" t="t" r="r" b="b"/>
            <a:pathLst>
              <a:path w="2259675" h="1756897">
                <a:moveTo>
                  <a:pt x="0" y="0"/>
                </a:moveTo>
                <a:lnTo>
                  <a:pt x="2259675" y="0"/>
                </a:lnTo>
                <a:lnTo>
                  <a:pt x="2259675" y="1756897"/>
                </a:lnTo>
                <a:lnTo>
                  <a:pt x="0" y="1756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a:off x="15737936" y="5143500"/>
            <a:ext cx="2259675" cy="2297001"/>
          </a:xfrm>
          <a:custGeom>
            <a:avLst/>
            <a:gdLst/>
            <a:ahLst/>
            <a:cxnLst/>
            <a:rect l="l" t="t" r="r" b="b"/>
            <a:pathLst>
              <a:path w="2259675" h="2297001">
                <a:moveTo>
                  <a:pt x="0" y="0"/>
                </a:moveTo>
                <a:lnTo>
                  <a:pt x="2259675" y="0"/>
                </a:lnTo>
                <a:lnTo>
                  <a:pt x="2259675" y="2297001"/>
                </a:lnTo>
                <a:lnTo>
                  <a:pt x="0" y="2297001"/>
                </a:lnTo>
                <a:lnTo>
                  <a:pt x="0" y="0"/>
                </a:lnTo>
                <a:close/>
              </a:path>
            </a:pathLst>
          </a:custGeom>
          <a:blipFill>
            <a:blip r:embed="rId4"/>
            <a:stretch>
              <a:fillRect/>
            </a:stretch>
          </a:blipFill>
        </p:spPr>
        <p:txBody>
          <a:bodyPr/>
          <a:lstStyle/>
          <a:p>
            <a:endParaRPr lang="en-CA"/>
          </a:p>
        </p:txBody>
      </p:sp>
      <p:sp>
        <p:nvSpPr>
          <p:cNvPr id="5" name="Freeform 5"/>
          <p:cNvSpPr/>
          <p:nvPr/>
        </p:nvSpPr>
        <p:spPr>
          <a:xfrm>
            <a:off x="15287570" y="7831026"/>
            <a:ext cx="2710040" cy="2455974"/>
          </a:xfrm>
          <a:custGeom>
            <a:avLst/>
            <a:gdLst/>
            <a:ahLst/>
            <a:cxnLst/>
            <a:rect l="l" t="t" r="r" b="b"/>
            <a:pathLst>
              <a:path w="2710040" h="2455974">
                <a:moveTo>
                  <a:pt x="0" y="0"/>
                </a:moveTo>
                <a:lnTo>
                  <a:pt x="2710041" y="0"/>
                </a:lnTo>
                <a:lnTo>
                  <a:pt x="2710041" y="2455974"/>
                </a:lnTo>
                <a:lnTo>
                  <a:pt x="0" y="2455974"/>
                </a:lnTo>
                <a:lnTo>
                  <a:pt x="0" y="0"/>
                </a:lnTo>
                <a:close/>
              </a:path>
            </a:pathLst>
          </a:custGeom>
          <a:blipFill>
            <a:blip r:embed="rId5"/>
            <a:stretch>
              <a:fillRect/>
            </a:stretch>
          </a:blipFill>
        </p:spPr>
        <p:txBody>
          <a:bodyPr/>
          <a:lstStyle/>
          <a:p>
            <a:endParaRPr lang="en-CA"/>
          </a:p>
        </p:txBody>
      </p:sp>
      <p:sp>
        <p:nvSpPr>
          <p:cNvPr id="6" name="TextBox 6"/>
          <p:cNvSpPr txBox="1"/>
          <p:nvPr/>
        </p:nvSpPr>
        <p:spPr>
          <a:xfrm>
            <a:off x="194132" y="400339"/>
            <a:ext cx="18093868" cy="2596363"/>
          </a:xfrm>
          <a:prstGeom prst="rect">
            <a:avLst/>
          </a:prstGeom>
        </p:spPr>
        <p:txBody>
          <a:bodyPr lIns="0" tIns="0" rIns="0" bIns="0" rtlCol="0" anchor="t">
            <a:spAutoFit/>
          </a:bodyPr>
          <a:lstStyle/>
          <a:p>
            <a:pPr marL="0" lvl="0" indent="0" algn="l">
              <a:lnSpc>
                <a:spcPts val="9969"/>
              </a:lnSpc>
            </a:pPr>
            <a:r>
              <a:rPr lang="en-US" sz="9969" spc="-99">
                <a:solidFill>
                  <a:srgbClr val="CD695E"/>
                </a:solidFill>
                <a:latin typeface="Bobby Jones Soft"/>
                <a:ea typeface="Bobby Jones Soft"/>
                <a:cs typeface="Bobby Jones Soft"/>
                <a:sym typeface="Bobby Jones Soft"/>
              </a:rPr>
              <a:t>HOW CAN WE FIND THE RIGHT PERSON TO MARRY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Freeform 2"/>
          <p:cNvSpPr/>
          <p:nvPr/>
        </p:nvSpPr>
        <p:spPr>
          <a:xfrm>
            <a:off x="-1682888" y="-1310785"/>
            <a:ext cx="11535415" cy="11705679"/>
          </a:xfrm>
          <a:custGeom>
            <a:avLst/>
            <a:gdLst/>
            <a:ahLst/>
            <a:cxnLst/>
            <a:rect l="l" t="t" r="r" b="b"/>
            <a:pathLst>
              <a:path w="11535415" h="11705679">
                <a:moveTo>
                  <a:pt x="0" y="0"/>
                </a:moveTo>
                <a:lnTo>
                  <a:pt x="11535415" y="0"/>
                </a:lnTo>
                <a:lnTo>
                  <a:pt x="11535415" y="11705679"/>
                </a:lnTo>
                <a:lnTo>
                  <a:pt x="0" y="117056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0045898" y="1168185"/>
            <a:ext cx="7892093" cy="6747739"/>
          </a:xfrm>
          <a:custGeom>
            <a:avLst/>
            <a:gdLst/>
            <a:ahLst/>
            <a:cxnLst/>
            <a:rect l="l" t="t" r="r" b="b"/>
            <a:pathLst>
              <a:path w="7892093" h="6747739">
                <a:moveTo>
                  <a:pt x="0" y="0"/>
                </a:moveTo>
                <a:lnTo>
                  <a:pt x="7892092" y="0"/>
                </a:lnTo>
                <a:lnTo>
                  <a:pt x="7892092" y="6747739"/>
                </a:lnTo>
                <a:lnTo>
                  <a:pt x="0" y="6747739"/>
                </a:lnTo>
                <a:lnTo>
                  <a:pt x="0" y="0"/>
                </a:lnTo>
                <a:close/>
              </a:path>
            </a:pathLst>
          </a:custGeom>
          <a:blipFill>
            <a:blip r:embed="rId4"/>
            <a:stretch>
              <a:fillRect/>
            </a:stretch>
          </a:blipFill>
        </p:spPr>
        <p:txBody>
          <a:bodyPr/>
          <a:lstStyle/>
          <a:p>
            <a:endParaRPr lang="en-CA"/>
          </a:p>
        </p:txBody>
      </p:sp>
      <p:sp>
        <p:nvSpPr>
          <p:cNvPr id="4" name="TextBox 4"/>
          <p:cNvSpPr txBox="1"/>
          <p:nvPr/>
        </p:nvSpPr>
        <p:spPr>
          <a:xfrm>
            <a:off x="-256144" y="1893556"/>
            <a:ext cx="8127745" cy="5554171"/>
          </a:xfrm>
          <a:prstGeom prst="rect">
            <a:avLst/>
          </a:prstGeom>
        </p:spPr>
        <p:txBody>
          <a:bodyPr lIns="0" tIns="0" rIns="0" bIns="0" rtlCol="0" anchor="t">
            <a:spAutoFit/>
          </a:bodyPr>
          <a:lstStyle/>
          <a:p>
            <a:pPr marL="2074386" lvl="1" indent="-1037193" algn="ctr">
              <a:lnSpc>
                <a:spcPts val="8647"/>
              </a:lnSpc>
              <a:buAutoNum type="arabicPeriod"/>
            </a:pPr>
            <a:r>
              <a:rPr lang="en-US" sz="9608" spc="-96">
                <a:solidFill>
                  <a:srgbClr val="FFFFFF"/>
                </a:solidFill>
                <a:latin typeface="Bobby Jones Soft"/>
                <a:ea typeface="Bobby Jones Soft"/>
                <a:cs typeface="Bobby Jones Soft"/>
                <a:sym typeface="Bobby Jones Soft"/>
              </a:rPr>
              <a:t>WE SHOULD LOOK FOR SOMEONE WHO WORKS HARD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Freeform 2"/>
          <p:cNvSpPr/>
          <p:nvPr/>
        </p:nvSpPr>
        <p:spPr>
          <a:xfrm>
            <a:off x="2860150" y="-963006"/>
            <a:ext cx="12596096" cy="12782016"/>
          </a:xfrm>
          <a:custGeom>
            <a:avLst/>
            <a:gdLst/>
            <a:ahLst/>
            <a:cxnLst/>
            <a:rect l="l" t="t" r="r" b="b"/>
            <a:pathLst>
              <a:path w="12596096" h="12782016">
                <a:moveTo>
                  <a:pt x="0" y="0"/>
                </a:moveTo>
                <a:lnTo>
                  <a:pt x="12596096" y="0"/>
                </a:lnTo>
                <a:lnTo>
                  <a:pt x="12596096" y="12782016"/>
                </a:lnTo>
                <a:lnTo>
                  <a:pt x="0" y="127820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707231" y="-963006"/>
            <a:ext cx="6686495" cy="4824975"/>
          </a:xfrm>
          <a:custGeom>
            <a:avLst/>
            <a:gdLst/>
            <a:ahLst/>
            <a:cxnLst/>
            <a:rect l="l" t="t" r="r" b="b"/>
            <a:pathLst>
              <a:path w="6686495" h="4824975">
                <a:moveTo>
                  <a:pt x="0" y="0"/>
                </a:moveTo>
                <a:lnTo>
                  <a:pt x="6686495" y="0"/>
                </a:lnTo>
                <a:lnTo>
                  <a:pt x="6686495" y="4824974"/>
                </a:lnTo>
                <a:lnTo>
                  <a:pt x="0" y="48249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030473" y="6845813"/>
            <a:ext cx="6686495" cy="4824975"/>
          </a:xfrm>
          <a:custGeom>
            <a:avLst/>
            <a:gdLst/>
            <a:ahLst/>
            <a:cxnLst/>
            <a:rect l="l" t="t" r="r" b="b"/>
            <a:pathLst>
              <a:path w="6686495" h="4824975">
                <a:moveTo>
                  <a:pt x="0" y="0"/>
                </a:moveTo>
                <a:lnTo>
                  <a:pt x="6686495" y="0"/>
                </a:lnTo>
                <a:lnTo>
                  <a:pt x="6686495" y="4824974"/>
                </a:lnTo>
                <a:lnTo>
                  <a:pt x="0" y="48249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Freeform 5"/>
          <p:cNvSpPr/>
          <p:nvPr/>
        </p:nvSpPr>
        <p:spPr>
          <a:xfrm>
            <a:off x="16142998" y="1028700"/>
            <a:ext cx="3155802" cy="2214799"/>
          </a:xfrm>
          <a:custGeom>
            <a:avLst/>
            <a:gdLst/>
            <a:ahLst/>
            <a:cxnLst/>
            <a:rect l="l" t="t" r="r" b="b"/>
            <a:pathLst>
              <a:path w="3155802" h="2214799">
                <a:moveTo>
                  <a:pt x="0" y="0"/>
                </a:moveTo>
                <a:lnTo>
                  <a:pt x="3155802" y="0"/>
                </a:lnTo>
                <a:lnTo>
                  <a:pt x="3155802" y="2214799"/>
                </a:lnTo>
                <a:lnTo>
                  <a:pt x="0" y="22147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6" name="Freeform 6"/>
          <p:cNvSpPr/>
          <p:nvPr/>
        </p:nvSpPr>
        <p:spPr>
          <a:xfrm>
            <a:off x="210692" y="6845813"/>
            <a:ext cx="1636017" cy="2063783"/>
          </a:xfrm>
          <a:custGeom>
            <a:avLst/>
            <a:gdLst/>
            <a:ahLst/>
            <a:cxnLst/>
            <a:rect l="l" t="t" r="r" b="b"/>
            <a:pathLst>
              <a:path w="1636017" h="2063783">
                <a:moveTo>
                  <a:pt x="0" y="0"/>
                </a:moveTo>
                <a:lnTo>
                  <a:pt x="1636016" y="0"/>
                </a:lnTo>
                <a:lnTo>
                  <a:pt x="1636016" y="2063782"/>
                </a:lnTo>
                <a:lnTo>
                  <a:pt x="0" y="20637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7" name="Freeform 7"/>
          <p:cNvSpPr/>
          <p:nvPr/>
        </p:nvSpPr>
        <p:spPr>
          <a:xfrm>
            <a:off x="7695533" y="5143500"/>
            <a:ext cx="2896934" cy="4229100"/>
          </a:xfrm>
          <a:custGeom>
            <a:avLst/>
            <a:gdLst/>
            <a:ahLst/>
            <a:cxnLst/>
            <a:rect l="l" t="t" r="r" b="b"/>
            <a:pathLst>
              <a:path w="2896934" h="4229100">
                <a:moveTo>
                  <a:pt x="0" y="0"/>
                </a:moveTo>
                <a:lnTo>
                  <a:pt x="2896934" y="0"/>
                </a:lnTo>
                <a:lnTo>
                  <a:pt x="2896934" y="4229100"/>
                </a:lnTo>
                <a:lnTo>
                  <a:pt x="0" y="4229100"/>
                </a:lnTo>
                <a:lnTo>
                  <a:pt x="0" y="0"/>
                </a:lnTo>
                <a:close/>
              </a:path>
            </a:pathLst>
          </a:custGeom>
          <a:blipFill>
            <a:blip r:embed="rId10"/>
            <a:stretch>
              <a:fillRect/>
            </a:stretch>
          </a:blipFill>
        </p:spPr>
        <p:txBody>
          <a:bodyPr/>
          <a:lstStyle/>
          <a:p>
            <a:endParaRPr lang="en-CA"/>
          </a:p>
        </p:txBody>
      </p:sp>
      <p:sp>
        <p:nvSpPr>
          <p:cNvPr id="8" name="TextBox 8"/>
          <p:cNvSpPr txBox="1"/>
          <p:nvPr/>
        </p:nvSpPr>
        <p:spPr>
          <a:xfrm>
            <a:off x="2860150" y="2703016"/>
            <a:ext cx="12567700" cy="2326184"/>
          </a:xfrm>
          <a:prstGeom prst="rect">
            <a:avLst/>
          </a:prstGeom>
        </p:spPr>
        <p:txBody>
          <a:bodyPr lIns="0" tIns="0" rIns="0" bIns="0" rtlCol="0" anchor="t">
            <a:spAutoFit/>
          </a:bodyPr>
          <a:lstStyle/>
          <a:p>
            <a:pPr algn="ctr">
              <a:lnSpc>
                <a:spcPts val="16699"/>
              </a:lnSpc>
            </a:pPr>
            <a:r>
              <a:rPr lang="en-US" sz="18554" spc="-185">
                <a:solidFill>
                  <a:srgbClr val="CD695E"/>
                </a:solidFill>
                <a:latin typeface="Bobby Jones Soft"/>
                <a:ea typeface="Bobby Jones Soft"/>
                <a:cs typeface="Bobby Jones Soft"/>
                <a:sym typeface="Bobby Jones Soft"/>
              </a:rPr>
              <a:t>KEEPY UPPY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TextBox 2"/>
          <p:cNvSpPr txBox="1"/>
          <p:nvPr/>
        </p:nvSpPr>
        <p:spPr>
          <a:xfrm>
            <a:off x="484049" y="3042056"/>
            <a:ext cx="10300266" cy="7013575"/>
          </a:xfrm>
          <a:prstGeom prst="rect">
            <a:avLst/>
          </a:prstGeom>
        </p:spPr>
        <p:txBody>
          <a:bodyPr lIns="0" tIns="0" rIns="0" bIns="0" rtlCol="0" anchor="t">
            <a:spAutoFit/>
          </a:bodyPr>
          <a:lstStyle/>
          <a:p>
            <a:pPr algn="ctr">
              <a:lnSpc>
                <a:spcPts val="5599"/>
              </a:lnSpc>
              <a:spcBef>
                <a:spcPct val="0"/>
              </a:spcBef>
            </a:pPr>
            <a:r>
              <a:rPr lang="en-US" sz="3999">
                <a:solidFill>
                  <a:srgbClr val="8F3F36"/>
                </a:solidFill>
                <a:latin typeface="Nunito"/>
                <a:ea typeface="Nunito"/>
                <a:cs typeface="Nunito"/>
                <a:sym typeface="Nunito"/>
              </a:rPr>
              <a:t>W</a:t>
            </a:r>
            <a:r>
              <a:rPr lang="en-US" sz="3999" u="none">
                <a:solidFill>
                  <a:srgbClr val="8F3F36"/>
                </a:solidFill>
                <a:latin typeface="Nunito"/>
                <a:ea typeface="Nunito"/>
                <a:cs typeface="Nunito"/>
                <a:sym typeface="Nunito"/>
              </a:rPr>
              <a:t>e played this game because it makes us depend on each other. We need other people to help us keep all the balloons up! If our friends get lazy or distracted, they'll let the balloon drop. But, if they try their best, you can keep a lot of balloons together. We want to be partners with people who try their best. So, the Bible encourages us to find someone like that.</a:t>
            </a:r>
          </a:p>
          <a:p>
            <a:pPr marL="0" lvl="0" indent="0" algn="ctr">
              <a:lnSpc>
                <a:spcPts val="5599"/>
              </a:lnSpc>
              <a:spcBef>
                <a:spcPct val="0"/>
              </a:spcBef>
            </a:pPr>
            <a:endParaRPr lang="en-US" sz="3999" u="none">
              <a:solidFill>
                <a:srgbClr val="8F3F36"/>
              </a:solidFill>
              <a:latin typeface="Nunito"/>
              <a:ea typeface="Nunito"/>
              <a:cs typeface="Nunito"/>
              <a:sym typeface="Nunito"/>
            </a:endParaRPr>
          </a:p>
        </p:txBody>
      </p:sp>
      <p:sp>
        <p:nvSpPr>
          <p:cNvPr id="3" name="Freeform 3"/>
          <p:cNvSpPr/>
          <p:nvPr/>
        </p:nvSpPr>
        <p:spPr>
          <a:xfrm flipH="1">
            <a:off x="11670025" y="2772854"/>
            <a:ext cx="5589275" cy="6485446"/>
          </a:xfrm>
          <a:custGeom>
            <a:avLst/>
            <a:gdLst/>
            <a:ahLst/>
            <a:cxnLst/>
            <a:rect l="l" t="t" r="r" b="b"/>
            <a:pathLst>
              <a:path w="5589275" h="6485446">
                <a:moveTo>
                  <a:pt x="5589275" y="0"/>
                </a:moveTo>
                <a:lnTo>
                  <a:pt x="0" y="0"/>
                </a:lnTo>
                <a:lnTo>
                  <a:pt x="0" y="6485446"/>
                </a:lnTo>
                <a:lnTo>
                  <a:pt x="5589275" y="6485446"/>
                </a:lnTo>
                <a:lnTo>
                  <a:pt x="558927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TextBox 4"/>
          <p:cNvSpPr txBox="1"/>
          <p:nvPr/>
        </p:nvSpPr>
        <p:spPr>
          <a:xfrm>
            <a:off x="1689390" y="558739"/>
            <a:ext cx="14909220" cy="2224560"/>
          </a:xfrm>
          <a:prstGeom prst="rect">
            <a:avLst/>
          </a:prstGeom>
        </p:spPr>
        <p:txBody>
          <a:bodyPr lIns="0" tIns="0" rIns="0" bIns="0" rtlCol="0" anchor="t">
            <a:spAutoFit/>
          </a:bodyPr>
          <a:lstStyle/>
          <a:p>
            <a:pPr marL="0" lvl="0" indent="0" algn="ctr">
              <a:lnSpc>
                <a:spcPts val="15076"/>
              </a:lnSpc>
              <a:spcBef>
                <a:spcPct val="0"/>
              </a:spcBef>
            </a:pPr>
            <a:r>
              <a:rPr lang="en-US" sz="10768" spc="-107">
                <a:solidFill>
                  <a:srgbClr val="CD695E"/>
                </a:solidFill>
                <a:latin typeface="Bobby Jones Soft"/>
                <a:ea typeface="Bobby Jones Soft"/>
                <a:cs typeface="Bobby Jones Soft"/>
                <a:sym typeface="Bobby Jones Soft"/>
              </a:rPr>
              <a:t>WHY DID WE PLAY THE GAME?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rot="-149846" flipV="1">
            <a:off x="834330" y="929778"/>
            <a:ext cx="16619341" cy="8558961"/>
          </a:xfrm>
          <a:custGeom>
            <a:avLst/>
            <a:gdLst/>
            <a:ahLst/>
            <a:cxnLst/>
            <a:rect l="l" t="t" r="r" b="b"/>
            <a:pathLst>
              <a:path w="16619341" h="8558961">
                <a:moveTo>
                  <a:pt x="0" y="8558961"/>
                </a:moveTo>
                <a:lnTo>
                  <a:pt x="16619340" y="8558961"/>
                </a:lnTo>
                <a:lnTo>
                  <a:pt x="16619340" y="0"/>
                </a:lnTo>
                <a:lnTo>
                  <a:pt x="0" y="0"/>
                </a:lnTo>
                <a:lnTo>
                  <a:pt x="0" y="855896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560136" y="4578539"/>
            <a:ext cx="6937918" cy="1261440"/>
          </a:xfrm>
          <a:custGeom>
            <a:avLst/>
            <a:gdLst/>
            <a:ahLst/>
            <a:cxnLst/>
            <a:rect l="l" t="t" r="r" b="b"/>
            <a:pathLst>
              <a:path w="6937918" h="1261440">
                <a:moveTo>
                  <a:pt x="0" y="0"/>
                </a:moveTo>
                <a:lnTo>
                  <a:pt x="6937918" y="0"/>
                </a:lnTo>
                <a:lnTo>
                  <a:pt x="6937918" y="1261440"/>
                </a:lnTo>
                <a:lnTo>
                  <a:pt x="0" y="1261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560136" y="6741840"/>
            <a:ext cx="6937918" cy="1261440"/>
          </a:xfrm>
          <a:custGeom>
            <a:avLst/>
            <a:gdLst/>
            <a:ahLst/>
            <a:cxnLst/>
            <a:rect l="l" t="t" r="r" b="b"/>
            <a:pathLst>
              <a:path w="6937918" h="1261440">
                <a:moveTo>
                  <a:pt x="0" y="0"/>
                </a:moveTo>
                <a:lnTo>
                  <a:pt x="6937918" y="0"/>
                </a:lnTo>
                <a:lnTo>
                  <a:pt x="6937918" y="1261439"/>
                </a:lnTo>
                <a:lnTo>
                  <a:pt x="0" y="12614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TextBox 5"/>
          <p:cNvSpPr txBox="1"/>
          <p:nvPr/>
        </p:nvSpPr>
        <p:spPr>
          <a:xfrm>
            <a:off x="1706334" y="1736480"/>
            <a:ext cx="6645522" cy="1937184"/>
          </a:xfrm>
          <a:prstGeom prst="rect">
            <a:avLst/>
          </a:prstGeom>
        </p:spPr>
        <p:txBody>
          <a:bodyPr lIns="0" tIns="0" rIns="0" bIns="0" rtlCol="0" anchor="t">
            <a:spAutoFit/>
          </a:bodyPr>
          <a:lstStyle/>
          <a:p>
            <a:pPr marL="0" lvl="0" indent="0" algn="ctr">
              <a:lnSpc>
                <a:spcPts val="15076"/>
              </a:lnSpc>
              <a:spcBef>
                <a:spcPct val="0"/>
              </a:spcBef>
            </a:pPr>
            <a:r>
              <a:rPr lang="en-US" sz="10768" spc="-107">
                <a:solidFill>
                  <a:srgbClr val="CD695E"/>
                </a:solidFill>
                <a:latin typeface="Bobby Jones Soft"/>
                <a:ea typeface="Bobby Jones Soft"/>
                <a:cs typeface="Bobby Jones Soft"/>
                <a:sym typeface="Bobby Jones Soft"/>
              </a:rPr>
              <a:t>BIBLE VERSE</a:t>
            </a:r>
          </a:p>
        </p:txBody>
      </p:sp>
      <p:sp>
        <p:nvSpPr>
          <p:cNvPr id="6" name="TextBox 6"/>
          <p:cNvSpPr txBox="1"/>
          <p:nvPr/>
        </p:nvSpPr>
        <p:spPr>
          <a:xfrm>
            <a:off x="2225269" y="4943512"/>
            <a:ext cx="5607652" cy="626744"/>
          </a:xfrm>
          <a:prstGeom prst="rect">
            <a:avLst/>
          </a:prstGeom>
        </p:spPr>
        <p:txBody>
          <a:bodyPr lIns="0" tIns="0" rIns="0" bIns="0" rtlCol="0" anchor="t">
            <a:spAutoFit/>
          </a:bodyPr>
          <a:lstStyle/>
          <a:p>
            <a:pPr marL="0" lvl="0" indent="0" algn="ctr">
              <a:lnSpc>
                <a:spcPts val="4799"/>
              </a:lnSpc>
            </a:pPr>
            <a:r>
              <a:rPr lang="en-US" sz="4799">
                <a:solidFill>
                  <a:srgbClr val="8F3F36"/>
                </a:solidFill>
                <a:latin typeface="Nunito"/>
                <a:ea typeface="Nunito"/>
                <a:cs typeface="Nunito"/>
                <a:sym typeface="Nunito"/>
              </a:rPr>
              <a:t>Proverbs 31:10-11</a:t>
            </a:r>
          </a:p>
        </p:txBody>
      </p:sp>
      <p:sp>
        <p:nvSpPr>
          <p:cNvPr id="7" name="TextBox 7"/>
          <p:cNvSpPr txBox="1"/>
          <p:nvPr/>
        </p:nvSpPr>
        <p:spPr>
          <a:xfrm>
            <a:off x="2225269" y="7106812"/>
            <a:ext cx="5607652" cy="626744"/>
          </a:xfrm>
          <a:prstGeom prst="rect">
            <a:avLst/>
          </a:prstGeom>
        </p:spPr>
        <p:txBody>
          <a:bodyPr lIns="0" tIns="0" rIns="0" bIns="0" rtlCol="0" anchor="t">
            <a:spAutoFit/>
          </a:bodyPr>
          <a:lstStyle/>
          <a:p>
            <a:pPr marL="0" lvl="0" indent="0" algn="ctr">
              <a:lnSpc>
                <a:spcPts val="4799"/>
              </a:lnSpc>
            </a:pPr>
            <a:r>
              <a:rPr lang="en-US" sz="4799">
                <a:solidFill>
                  <a:srgbClr val="8F3F36"/>
                </a:solidFill>
                <a:latin typeface="Nunito"/>
                <a:ea typeface="Nunito"/>
                <a:cs typeface="Nunito"/>
                <a:sym typeface="Nunito"/>
              </a:rPr>
              <a:t>Proverbs 31:15 - 18</a:t>
            </a:r>
          </a:p>
        </p:txBody>
      </p:sp>
      <p:sp>
        <p:nvSpPr>
          <p:cNvPr id="8" name="TextBox 8"/>
          <p:cNvSpPr txBox="1"/>
          <p:nvPr/>
        </p:nvSpPr>
        <p:spPr>
          <a:xfrm>
            <a:off x="8805333" y="1582303"/>
            <a:ext cx="7861414" cy="8410576"/>
          </a:xfrm>
          <a:prstGeom prst="rect">
            <a:avLst/>
          </a:prstGeom>
        </p:spPr>
        <p:txBody>
          <a:bodyPr lIns="0" tIns="0" rIns="0" bIns="0" rtlCol="0" anchor="t">
            <a:spAutoFit/>
          </a:bodyPr>
          <a:lstStyle/>
          <a:p>
            <a:pPr algn="l">
              <a:lnSpc>
                <a:spcPts val="8399"/>
              </a:lnSpc>
              <a:spcBef>
                <a:spcPct val="0"/>
              </a:spcBef>
            </a:pPr>
            <a:r>
              <a:rPr lang="en-US" sz="5999">
                <a:solidFill>
                  <a:srgbClr val="8F3F36"/>
                </a:solidFill>
                <a:latin typeface="Nunito"/>
                <a:ea typeface="Nunito"/>
                <a:cs typeface="Nunito"/>
                <a:sym typeface="Nunito"/>
              </a:rPr>
              <a:t>10 A t</a:t>
            </a:r>
            <a:r>
              <a:rPr lang="en-US" sz="5999" u="none">
                <a:solidFill>
                  <a:srgbClr val="8F3F36"/>
                </a:solidFill>
                <a:latin typeface="Nunito"/>
                <a:ea typeface="Nunito"/>
                <a:cs typeface="Nunito"/>
                <a:sym typeface="Nunito"/>
              </a:rPr>
              <a:t>ruly good wife is the most precious treasure a man can find! 11 Her husband depends on her, and she never lets him down.</a:t>
            </a:r>
          </a:p>
          <a:p>
            <a:pPr marL="0" lvl="0" indent="0" algn="l">
              <a:lnSpc>
                <a:spcPts val="8399"/>
              </a:lnSpc>
              <a:spcBef>
                <a:spcPct val="0"/>
              </a:spcBef>
            </a:pPr>
            <a:endParaRPr lang="en-US" sz="5999" u="none">
              <a:solidFill>
                <a:srgbClr val="8F3F36"/>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rot="-149846" flipV="1">
            <a:off x="834330" y="929778"/>
            <a:ext cx="16619341" cy="8558961"/>
          </a:xfrm>
          <a:custGeom>
            <a:avLst/>
            <a:gdLst/>
            <a:ahLst/>
            <a:cxnLst/>
            <a:rect l="l" t="t" r="r" b="b"/>
            <a:pathLst>
              <a:path w="16619341" h="8558961">
                <a:moveTo>
                  <a:pt x="0" y="8558961"/>
                </a:moveTo>
                <a:lnTo>
                  <a:pt x="16619340" y="8558961"/>
                </a:lnTo>
                <a:lnTo>
                  <a:pt x="16619340" y="0"/>
                </a:lnTo>
                <a:lnTo>
                  <a:pt x="0" y="0"/>
                </a:lnTo>
                <a:lnTo>
                  <a:pt x="0" y="855896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560136" y="4578539"/>
            <a:ext cx="6937918" cy="1261440"/>
          </a:xfrm>
          <a:custGeom>
            <a:avLst/>
            <a:gdLst/>
            <a:ahLst/>
            <a:cxnLst/>
            <a:rect l="l" t="t" r="r" b="b"/>
            <a:pathLst>
              <a:path w="6937918" h="1261440">
                <a:moveTo>
                  <a:pt x="0" y="0"/>
                </a:moveTo>
                <a:lnTo>
                  <a:pt x="6937918" y="0"/>
                </a:lnTo>
                <a:lnTo>
                  <a:pt x="6937918" y="1261440"/>
                </a:lnTo>
                <a:lnTo>
                  <a:pt x="0" y="1261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560136" y="6741840"/>
            <a:ext cx="6937918" cy="1261440"/>
          </a:xfrm>
          <a:custGeom>
            <a:avLst/>
            <a:gdLst/>
            <a:ahLst/>
            <a:cxnLst/>
            <a:rect l="l" t="t" r="r" b="b"/>
            <a:pathLst>
              <a:path w="6937918" h="1261440">
                <a:moveTo>
                  <a:pt x="0" y="0"/>
                </a:moveTo>
                <a:lnTo>
                  <a:pt x="6937918" y="0"/>
                </a:lnTo>
                <a:lnTo>
                  <a:pt x="6937918" y="1261439"/>
                </a:lnTo>
                <a:lnTo>
                  <a:pt x="0" y="12614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TextBox 5"/>
          <p:cNvSpPr txBox="1"/>
          <p:nvPr/>
        </p:nvSpPr>
        <p:spPr>
          <a:xfrm>
            <a:off x="1706334" y="1736480"/>
            <a:ext cx="6645522" cy="1937184"/>
          </a:xfrm>
          <a:prstGeom prst="rect">
            <a:avLst/>
          </a:prstGeom>
        </p:spPr>
        <p:txBody>
          <a:bodyPr lIns="0" tIns="0" rIns="0" bIns="0" rtlCol="0" anchor="t">
            <a:spAutoFit/>
          </a:bodyPr>
          <a:lstStyle/>
          <a:p>
            <a:pPr marL="0" lvl="0" indent="0" algn="ctr">
              <a:lnSpc>
                <a:spcPts val="15076"/>
              </a:lnSpc>
              <a:spcBef>
                <a:spcPct val="0"/>
              </a:spcBef>
            </a:pPr>
            <a:r>
              <a:rPr lang="en-US" sz="10768" spc="-107">
                <a:solidFill>
                  <a:srgbClr val="CD695E"/>
                </a:solidFill>
                <a:latin typeface="Bobby Jones Soft"/>
                <a:ea typeface="Bobby Jones Soft"/>
                <a:cs typeface="Bobby Jones Soft"/>
                <a:sym typeface="Bobby Jones Soft"/>
              </a:rPr>
              <a:t>BIBLE VERSE</a:t>
            </a:r>
          </a:p>
        </p:txBody>
      </p:sp>
      <p:sp>
        <p:nvSpPr>
          <p:cNvPr id="6" name="TextBox 6"/>
          <p:cNvSpPr txBox="1"/>
          <p:nvPr/>
        </p:nvSpPr>
        <p:spPr>
          <a:xfrm>
            <a:off x="2225269" y="4943512"/>
            <a:ext cx="5607652" cy="626744"/>
          </a:xfrm>
          <a:prstGeom prst="rect">
            <a:avLst/>
          </a:prstGeom>
        </p:spPr>
        <p:txBody>
          <a:bodyPr lIns="0" tIns="0" rIns="0" bIns="0" rtlCol="0" anchor="t">
            <a:spAutoFit/>
          </a:bodyPr>
          <a:lstStyle/>
          <a:p>
            <a:pPr marL="0" lvl="0" indent="0" algn="ctr">
              <a:lnSpc>
                <a:spcPts val="4799"/>
              </a:lnSpc>
            </a:pPr>
            <a:r>
              <a:rPr lang="en-US" sz="4799">
                <a:solidFill>
                  <a:srgbClr val="8F3F36"/>
                </a:solidFill>
                <a:latin typeface="Nunito"/>
                <a:ea typeface="Nunito"/>
                <a:cs typeface="Nunito"/>
                <a:sym typeface="Nunito"/>
              </a:rPr>
              <a:t>Proverbs 31:10-11</a:t>
            </a:r>
          </a:p>
        </p:txBody>
      </p:sp>
      <p:sp>
        <p:nvSpPr>
          <p:cNvPr id="7" name="TextBox 7"/>
          <p:cNvSpPr txBox="1"/>
          <p:nvPr/>
        </p:nvSpPr>
        <p:spPr>
          <a:xfrm>
            <a:off x="2225269" y="7106812"/>
            <a:ext cx="5607652" cy="626744"/>
          </a:xfrm>
          <a:prstGeom prst="rect">
            <a:avLst/>
          </a:prstGeom>
        </p:spPr>
        <p:txBody>
          <a:bodyPr lIns="0" tIns="0" rIns="0" bIns="0" rtlCol="0" anchor="t">
            <a:spAutoFit/>
          </a:bodyPr>
          <a:lstStyle/>
          <a:p>
            <a:pPr marL="0" lvl="0" indent="0" algn="ctr">
              <a:lnSpc>
                <a:spcPts val="4799"/>
              </a:lnSpc>
            </a:pPr>
            <a:r>
              <a:rPr lang="en-US" sz="4799">
                <a:solidFill>
                  <a:srgbClr val="8F3F36"/>
                </a:solidFill>
                <a:latin typeface="Nunito"/>
                <a:ea typeface="Nunito"/>
                <a:cs typeface="Nunito"/>
                <a:sym typeface="Nunito"/>
              </a:rPr>
              <a:t>Proverbs 31:15 - 18</a:t>
            </a:r>
          </a:p>
        </p:txBody>
      </p:sp>
      <p:sp>
        <p:nvSpPr>
          <p:cNvPr id="8" name="TextBox 8"/>
          <p:cNvSpPr txBox="1"/>
          <p:nvPr/>
        </p:nvSpPr>
        <p:spPr>
          <a:xfrm>
            <a:off x="8805333" y="1854834"/>
            <a:ext cx="7861414" cy="6434457"/>
          </a:xfrm>
          <a:prstGeom prst="rect">
            <a:avLst/>
          </a:prstGeom>
        </p:spPr>
        <p:txBody>
          <a:bodyPr lIns="0" tIns="0" rIns="0" bIns="0" rtlCol="0" anchor="t">
            <a:spAutoFit/>
          </a:bodyPr>
          <a:lstStyle/>
          <a:p>
            <a:pPr marL="0" lvl="0" indent="0" algn="l">
              <a:lnSpc>
                <a:spcPts val="10219"/>
              </a:lnSpc>
              <a:spcBef>
                <a:spcPct val="0"/>
              </a:spcBef>
            </a:pPr>
            <a:r>
              <a:rPr lang="en-US" sz="7299">
                <a:solidFill>
                  <a:srgbClr val="8F3F36"/>
                </a:solidFill>
                <a:latin typeface="Nunito"/>
                <a:ea typeface="Nunito"/>
                <a:cs typeface="Nunito"/>
                <a:sym typeface="Nunito"/>
              </a:rPr>
              <a:t>15 She gets up before daylight to prepare food for her family and for her servants.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rot="-149846" flipV="1">
            <a:off x="834330" y="929778"/>
            <a:ext cx="16619341" cy="8558961"/>
          </a:xfrm>
          <a:custGeom>
            <a:avLst/>
            <a:gdLst/>
            <a:ahLst/>
            <a:cxnLst/>
            <a:rect l="l" t="t" r="r" b="b"/>
            <a:pathLst>
              <a:path w="16619341" h="8558961">
                <a:moveTo>
                  <a:pt x="0" y="8558961"/>
                </a:moveTo>
                <a:lnTo>
                  <a:pt x="16619340" y="8558961"/>
                </a:lnTo>
                <a:lnTo>
                  <a:pt x="16619340" y="0"/>
                </a:lnTo>
                <a:lnTo>
                  <a:pt x="0" y="0"/>
                </a:lnTo>
                <a:lnTo>
                  <a:pt x="0" y="855896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560136" y="4578539"/>
            <a:ext cx="6937918" cy="1261440"/>
          </a:xfrm>
          <a:custGeom>
            <a:avLst/>
            <a:gdLst/>
            <a:ahLst/>
            <a:cxnLst/>
            <a:rect l="l" t="t" r="r" b="b"/>
            <a:pathLst>
              <a:path w="6937918" h="1261440">
                <a:moveTo>
                  <a:pt x="0" y="0"/>
                </a:moveTo>
                <a:lnTo>
                  <a:pt x="6937918" y="0"/>
                </a:lnTo>
                <a:lnTo>
                  <a:pt x="6937918" y="1261440"/>
                </a:lnTo>
                <a:lnTo>
                  <a:pt x="0" y="1261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560136" y="6741840"/>
            <a:ext cx="6937918" cy="1261440"/>
          </a:xfrm>
          <a:custGeom>
            <a:avLst/>
            <a:gdLst/>
            <a:ahLst/>
            <a:cxnLst/>
            <a:rect l="l" t="t" r="r" b="b"/>
            <a:pathLst>
              <a:path w="6937918" h="1261440">
                <a:moveTo>
                  <a:pt x="0" y="0"/>
                </a:moveTo>
                <a:lnTo>
                  <a:pt x="6937918" y="0"/>
                </a:lnTo>
                <a:lnTo>
                  <a:pt x="6937918" y="1261439"/>
                </a:lnTo>
                <a:lnTo>
                  <a:pt x="0" y="12614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TextBox 5"/>
          <p:cNvSpPr txBox="1"/>
          <p:nvPr/>
        </p:nvSpPr>
        <p:spPr>
          <a:xfrm>
            <a:off x="1706334" y="1736480"/>
            <a:ext cx="6645522" cy="1937184"/>
          </a:xfrm>
          <a:prstGeom prst="rect">
            <a:avLst/>
          </a:prstGeom>
        </p:spPr>
        <p:txBody>
          <a:bodyPr lIns="0" tIns="0" rIns="0" bIns="0" rtlCol="0" anchor="t">
            <a:spAutoFit/>
          </a:bodyPr>
          <a:lstStyle/>
          <a:p>
            <a:pPr marL="0" lvl="0" indent="0" algn="ctr">
              <a:lnSpc>
                <a:spcPts val="15076"/>
              </a:lnSpc>
              <a:spcBef>
                <a:spcPct val="0"/>
              </a:spcBef>
            </a:pPr>
            <a:r>
              <a:rPr lang="en-US" sz="10768" spc="-107">
                <a:solidFill>
                  <a:srgbClr val="CD695E"/>
                </a:solidFill>
                <a:latin typeface="Bobby Jones Soft"/>
                <a:ea typeface="Bobby Jones Soft"/>
                <a:cs typeface="Bobby Jones Soft"/>
                <a:sym typeface="Bobby Jones Soft"/>
              </a:rPr>
              <a:t>BIBLE VERSE</a:t>
            </a:r>
          </a:p>
        </p:txBody>
      </p:sp>
      <p:sp>
        <p:nvSpPr>
          <p:cNvPr id="6" name="TextBox 6"/>
          <p:cNvSpPr txBox="1"/>
          <p:nvPr/>
        </p:nvSpPr>
        <p:spPr>
          <a:xfrm>
            <a:off x="2225269" y="4943512"/>
            <a:ext cx="5607652" cy="626744"/>
          </a:xfrm>
          <a:prstGeom prst="rect">
            <a:avLst/>
          </a:prstGeom>
        </p:spPr>
        <p:txBody>
          <a:bodyPr lIns="0" tIns="0" rIns="0" bIns="0" rtlCol="0" anchor="t">
            <a:spAutoFit/>
          </a:bodyPr>
          <a:lstStyle/>
          <a:p>
            <a:pPr marL="0" lvl="0" indent="0" algn="ctr">
              <a:lnSpc>
                <a:spcPts val="4799"/>
              </a:lnSpc>
            </a:pPr>
            <a:r>
              <a:rPr lang="en-US" sz="4799">
                <a:solidFill>
                  <a:srgbClr val="8F3F36"/>
                </a:solidFill>
                <a:latin typeface="Nunito"/>
                <a:ea typeface="Nunito"/>
                <a:cs typeface="Nunito"/>
                <a:sym typeface="Nunito"/>
              </a:rPr>
              <a:t>Proverbs 31:10-11</a:t>
            </a:r>
          </a:p>
        </p:txBody>
      </p:sp>
      <p:sp>
        <p:nvSpPr>
          <p:cNvPr id="7" name="TextBox 7"/>
          <p:cNvSpPr txBox="1"/>
          <p:nvPr/>
        </p:nvSpPr>
        <p:spPr>
          <a:xfrm>
            <a:off x="2225269" y="7106812"/>
            <a:ext cx="5607652" cy="626744"/>
          </a:xfrm>
          <a:prstGeom prst="rect">
            <a:avLst/>
          </a:prstGeom>
        </p:spPr>
        <p:txBody>
          <a:bodyPr lIns="0" tIns="0" rIns="0" bIns="0" rtlCol="0" anchor="t">
            <a:spAutoFit/>
          </a:bodyPr>
          <a:lstStyle/>
          <a:p>
            <a:pPr marL="0" lvl="0" indent="0" algn="ctr">
              <a:lnSpc>
                <a:spcPts val="4799"/>
              </a:lnSpc>
            </a:pPr>
            <a:r>
              <a:rPr lang="en-US" sz="4799">
                <a:solidFill>
                  <a:srgbClr val="8F3F36"/>
                </a:solidFill>
                <a:latin typeface="Nunito"/>
                <a:ea typeface="Nunito"/>
                <a:cs typeface="Nunito"/>
                <a:sym typeface="Nunito"/>
              </a:rPr>
              <a:t>Proverbs 31:15 - 18</a:t>
            </a:r>
          </a:p>
        </p:txBody>
      </p:sp>
      <p:sp>
        <p:nvSpPr>
          <p:cNvPr id="8" name="TextBox 8"/>
          <p:cNvSpPr txBox="1"/>
          <p:nvPr/>
        </p:nvSpPr>
        <p:spPr>
          <a:xfrm>
            <a:off x="8805333" y="1207134"/>
            <a:ext cx="7861414" cy="7729857"/>
          </a:xfrm>
          <a:prstGeom prst="rect">
            <a:avLst/>
          </a:prstGeom>
        </p:spPr>
        <p:txBody>
          <a:bodyPr lIns="0" tIns="0" rIns="0" bIns="0" rtlCol="0" anchor="t">
            <a:spAutoFit/>
          </a:bodyPr>
          <a:lstStyle/>
          <a:p>
            <a:pPr marL="0" lvl="0" indent="0" algn="l">
              <a:lnSpc>
                <a:spcPts val="10219"/>
              </a:lnSpc>
              <a:spcBef>
                <a:spcPct val="0"/>
              </a:spcBef>
            </a:pPr>
            <a:r>
              <a:rPr lang="en-US" sz="7299">
                <a:solidFill>
                  <a:srgbClr val="8F3F36"/>
                </a:solidFill>
                <a:latin typeface="Nunito"/>
                <a:ea typeface="Nunito"/>
                <a:cs typeface="Nunito"/>
                <a:sym typeface="Nunito"/>
              </a:rPr>
              <a:t>16 She knows how to buy land and how to plant a vineyard, 17 and she always works hard.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rot="-149846" flipV="1">
            <a:off x="834330" y="929778"/>
            <a:ext cx="16619341" cy="8558961"/>
          </a:xfrm>
          <a:custGeom>
            <a:avLst/>
            <a:gdLst/>
            <a:ahLst/>
            <a:cxnLst/>
            <a:rect l="l" t="t" r="r" b="b"/>
            <a:pathLst>
              <a:path w="16619341" h="8558961">
                <a:moveTo>
                  <a:pt x="0" y="8558961"/>
                </a:moveTo>
                <a:lnTo>
                  <a:pt x="16619340" y="8558961"/>
                </a:lnTo>
                <a:lnTo>
                  <a:pt x="16619340" y="0"/>
                </a:lnTo>
                <a:lnTo>
                  <a:pt x="0" y="0"/>
                </a:lnTo>
                <a:lnTo>
                  <a:pt x="0" y="855896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560136" y="4578539"/>
            <a:ext cx="6937918" cy="1261440"/>
          </a:xfrm>
          <a:custGeom>
            <a:avLst/>
            <a:gdLst/>
            <a:ahLst/>
            <a:cxnLst/>
            <a:rect l="l" t="t" r="r" b="b"/>
            <a:pathLst>
              <a:path w="6937918" h="1261440">
                <a:moveTo>
                  <a:pt x="0" y="0"/>
                </a:moveTo>
                <a:lnTo>
                  <a:pt x="6937918" y="0"/>
                </a:lnTo>
                <a:lnTo>
                  <a:pt x="6937918" y="1261440"/>
                </a:lnTo>
                <a:lnTo>
                  <a:pt x="0" y="1261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560136" y="6741840"/>
            <a:ext cx="6937918" cy="1261440"/>
          </a:xfrm>
          <a:custGeom>
            <a:avLst/>
            <a:gdLst/>
            <a:ahLst/>
            <a:cxnLst/>
            <a:rect l="l" t="t" r="r" b="b"/>
            <a:pathLst>
              <a:path w="6937918" h="1261440">
                <a:moveTo>
                  <a:pt x="0" y="0"/>
                </a:moveTo>
                <a:lnTo>
                  <a:pt x="6937918" y="0"/>
                </a:lnTo>
                <a:lnTo>
                  <a:pt x="6937918" y="1261439"/>
                </a:lnTo>
                <a:lnTo>
                  <a:pt x="0" y="12614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TextBox 5"/>
          <p:cNvSpPr txBox="1"/>
          <p:nvPr/>
        </p:nvSpPr>
        <p:spPr>
          <a:xfrm>
            <a:off x="1706334" y="1736480"/>
            <a:ext cx="6645522" cy="1937184"/>
          </a:xfrm>
          <a:prstGeom prst="rect">
            <a:avLst/>
          </a:prstGeom>
        </p:spPr>
        <p:txBody>
          <a:bodyPr lIns="0" tIns="0" rIns="0" bIns="0" rtlCol="0" anchor="t">
            <a:spAutoFit/>
          </a:bodyPr>
          <a:lstStyle/>
          <a:p>
            <a:pPr marL="0" lvl="0" indent="0" algn="ctr">
              <a:lnSpc>
                <a:spcPts val="15076"/>
              </a:lnSpc>
              <a:spcBef>
                <a:spcPct val="0"/>
              </a:spcBef>
            </a:pPr>
            <a:r>
              <a:rPr lang="en-US" sz="10768" spc="-107">
                <a:solidFill>
                  <a:srgbClr val="CD695E"/>
                </a:solidFill>
                <a:latin typeface="Bobby Jones Soft"/>
                <a:ea typeface="Bobby Jones Soft"/>
                <a:cs typeface="Bobby Jones Soft"/>
                <a:sym typeface="Bobby Jones Soft"/>
              </a:rPr>
              <a:t>BIBLE VERSE</a:t>
            </a:r>
          </a:p>
        </p:txBody>
      </p:sp>
      <p:sp>
        <p:nvSpPr>
          <p:cNvPr id="6" name="TextBox 6"/>
          <p:cNvSpPr txBox="1"/>
          <p:nvPr/>
        </p:nvSpPr>
        <p:spPr>
          <a:xfrm>
            <a:off x="2225269" y="4943512"/>
            <a:ext cx="5607652" cy="626744"/>
          </a:xfrm>
          <a:prstGeom prst="rect">
            <a:avLst/>
          </a:prstGeom>
        </p:spPr>
        <p:txBody>
          <a:bodyPr lIns="0" tIns="0" rIns="0" bIns="0" rtlCol="0" anchor="t">
            <a:spAutoFit/>
          </a:bodyPr>
          <a:lstStyle/>
          <a:p>
            <a:pPr marL="0" lvl="0" indent="0" algn="ctr">
              <a:lnSpc>
                <a:spcPts val="4799"/>
              </a:lnSpc>
            </a:pPr>
            <a:r>
              <a:rPr lang="en-US" sz="4799">
                <a:solidFill>
                  <a:srgbClr val="8F3F36"/>
                </a:solidFill>
                <a:latin typeface="Nunito"/>
                <a:ea typeface="Nunito"/>
                <a:cs typeface="Nunito"/>
                <a:sym typeface="Nunito"/>
              </a:rPr>
              <a:t>Proverbs 31:10-11</a:t>
            </a:r>
          </a:p>
        </p:txBody>
      </p:sp>
      <p:sp>
        <p:nvSpPr>
          <p:cNvPr id="7" name="TextBox 7"/>
          <p:cNvSpPr txBox="1"/>
          <p:nvPr/>
        </p:nvSpPr>
        <p:spPr>
          <a:xfrm>
            <a:off x="2225269" y="7106812"/>
            <a:ext cx="5607652" cy="626744"/>
          </a:xfrm>
          <a:prstGeom prst="rect">
            <a:avLst/>
          </a:prstGeom>
        </p:spPr>
        <p:txBody>
          <a:bodyPr lIns="0" tIns="0" rIns="0" bIns="0" rtlCol="0" anchor="t">
            <a:spAutoFit/>
          </a:bodyPr>
          <a:lstStyle/>
          <a:p>
            <a:pPr marL="0" lvl="0" indent="0" algn="ctr">
              <a:lnSpc>
                <a:spcPts val="4799"/>
              </a:lnSpc>
            </a:pPr>
            <a:r>
              <a:rPr lang="en-US" sz="4799">
                <a:solidFill>
                  <a:srgbClr val="8F3F36"/>
                </a:solidFill>
                <a:latin typeface="Nunito"/>
                <a:ea typeface="Nunito"/>
                <a:cs typeface="Nunito"/>
                <a:sym typeface="Nunito"/>
              </a:rPr>
              <a:t>Proverbs 31:15 - 18</a:t>
            </a:r>
          </a:p>
        </p:txBody>
      </p:sp>
      <p:sp>
        <p:nvSpPr>
          <p:cNvPr id="8" name="TextBox 8"/>
          <p:cNvSpPr txBox="1"/>
          <p:nvPr/>
        </p:nvSpPr>
        <p:spPr>
          <a:xfrm>
            <a:off x="9144000" y="1822205"/>
            <a:ext cx="7861414" cy="7729857"/>
          </a:xfrm>
          <a:prstGeom prst="rect">
            <a:avLst/>
          </a:prstGeom>
        </p:spPr>
        <p:txBody>
          <a:bodyPr lIns="0" tIns="0" rIns="0" bIns="0" rtlCol="0" anchor="t">
            <a:spAutoFit/>
          </a:bodyPr>
          <a:lstStyle/>
          <a:p>
            <a:pPr algn="l">
              <a:lnSpc>
                <a:spcPts val="10219"/>
              </a:lnSpc>
            </a:pPr>
            <a:r>
              <a:rPr lang="en-US" sz="7299">
                <a:solidFill>
                  <a:srgbClr val="8F3F36"/>
                </a:solidFill>
                <a:latin typeface="Nunito"/>
                <a:ea typeface="Nunito"/>
                <a:cs typeface="Nunito"/>
                <a:sym typeface="Nunito"/>
              </a:rPr>
              <a:t>18 She knows when to buy or sell, and she stays busy until late at night. </a:t>
            </a:r>
          </a:p>
          <a:p>
            <a:pPr marL="0" lvl="0" indent="0" algn="l">
              <a:lnSpc>
                <a:spcPts val="10219"/>
              </a:lnSpc>
              <a:spcBef>
                <a:spcPct val="0"/>
              </a:spcBef>
            </a:pPr>
            <a:endParaRPr lang="en-US" sz="7299">
              <a:solidFill>
                <a:srgbClr val="8F3F36"/>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TextBox 2"/>
          <p:cNvSpPr txBox="1"/>
          <p:nvPr/>
        </p:nvSpPr>
        <p:spPr>
          <a:xfrm>
            <a:off x="484049" y="3399560"/>
            <a:ext cx="17478894" cy="6250941"/>
          </a:xfrm>
          <a:prstGeom prst="rect">
            <a:avLst/>
          </a:prstGeom>
        </p:spPr>
        <p:txBody>
          <a:bodyPr lIns="0" tIns="0" rIns="0" bIns="0" rtlCol="0" anchor="t">
            <a:spAutoFit/>
          </a:bodyPr>
          <a:lstStyle/>
          <a:p>
            <a:pPr algn="ctr">
              <a:lnSpc>
                <a:spcPts val="8259"/>
              </a:lnSpc>
              <a:spcBef>
                <a:spcPct val="0"/>
              </a:spcBef>
            </a:pPr>
            <a:r>
              <a:rPr lang="en-US" sz="5899">
                <a:solidFill>
                  <a:srgbClr val="8F3F36"/>
                </a:solidFill>
                <a:latin typeface="Nunito"/>
                <a:ea typeface="Nunito"/>
                <a:cs typeface="Nunito"/>
                <a:sym typeface="Nunito"/>
              </a:rPr>
              <a:t>So, her</a:t>
            </a:r>
            <a:r>
              <a:rPr lang="en-US" sz="5899" u="none">
                <a:solidFill>
                  <a:srgbClr val="8F3F36"/>
                </a:solidFill>
                <a:latin typeface="Nunito"/>
                <a:ea typeface="Nunito"/>
                <a:cs typeface="Nunito"/>
                <a:sym typeface="Nunito"/>
              </a:rPr>
              <a:t>e is the first thing we learn about a great wife. She works hard and tries her best, and people can depend on her. Now, do you think men need to work hard too?</a:t>
            </a:r>
          </a:p>
          <a:p>
            <a:pPr algn="ctr">
              <a:lnSpc>
                <a:spcPts val="8259"/>
              </a:lnSpc>
              <a:spcBef>
                <a:spcPct val="0"/>
              </a:spcBef>
            </a:pPr>
            <a:endParaRPr lang="en-US" sz="5899" u="none">
              <a:solidFill>
                <a:srgbClr val="8F3F36"/>
              </a:solidFill>
              <a:latin typeface="Nunito"/>
              <a:ea typeface="Nunito"/>
              <a:cs typeface="Nunito"/>
              <a:sym typeface="Nunito"/>
            </a:endParaRPr>
          </a:p>
          <a:p>
            <a:pPr marL="0" lvl="0" indent="0" algn="ctr">
              <a:lnSpc>
                <a:spcPts val="8259"/>
              </a:lnSpc>
              <a:spcBef>
                <a:spcPct val="0"/>
              </a:spcBef>
            </a:pPr>
            <a:endParaRPr lang="en-US" sz="5899" u="none">
              <a:solidFill>
                <a:srgbClr val="8F3F36"/>
              </a:solidFill>
              <a:latin typeface="Nunito"/>
              <a:ea typeface="Nunito"/>
              <a:cs typeface="Nunito"/>
              <a:sym typeface="Nunito"/>
            </a:endParaRPr>
          </a:p>
        </p:txBody>
      </p:sp>
      <p:sp>
        <p:nvSpPr>
          <p:cNvPr id="3" name="Freeform 3"/>
          <p:cNvSpPr/>
          <p:nvPr/>
        </p:nvSpPr>
        <p:spPr>
          <a:xfrm>
            <a:off x="3021453" y="6845395"/>
            <a:ext cx="1851904" cy="2412905"/>
          </a:xfrm>
          <a:custGeom>
            <a:avLst/>
            <a:gdLst/>
            <a:ahLst/>
            <a:cxnLst/>
            <a:rect l="l" t="t" r="r" b="b"/>
            <a:pathLst>
              <a:path w="1851904" h="2412905">
                <a:moveTo>
                  <a:pt x="0" y="0"/>
                </a:moveTo>
                <a:lnTo>
                  <a:pt x="1851905" y="0"/>
                </a:lnTo>
                <a:lnTo>
                  <a:pt x="1851905" y="2412905"/>
                </a:lnTo>
                <a:lnTo>
                  <a:pt x="0" y="24129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TextBox 4"/>
          <p:cNvSpPr txBox="1"/>
          <p:nvPr/>
        </p:nvSpPr>
        <p:spPr>
          <a:xfrm>
            <a:off x="325057" y="577789"/>
            <a:ext cx="17637886" cy="2265043"/>
          </a:xfrm>
          <a:prstGeom prst="rect">
            <a:avLst/>
          </a:prstGeom>
        </p:spPr>
        <p:txBody>
          <a:bodyPr lIns="0" tIns="0" rIns="0" bIns="0" rtlCol="0" anchor="t">
            <a:spAutoFit/>
          </a:bodyPr>
          <a:lstStyle/>
          <a:p>
            <a:pPr marL="0" lvl="0" indent="0" algn="ctr">
              <a:lnSpc>
                <a:spcPts val="13956"/>
              </a:lnSpc>
              <a:spcBef>
                <a:spcPct val="0"/>
              </a:spcBef>
            </a:pPr>
            <a:r>
              <a:rPr lang="en-US" sz="9969" spc="-99">
                <a:solidFill>
                  <a:srgbClr val="CD695E"/>
                </a:solidFill>
                <a:latin typeface="Bobby Jones Soft"/>
                <a:ea typeface="Bobby Jones Soft"/>
                <a:cs typeface="Bobby Jones Soft"/>
                <a:sym typeface="Bobby Jones Soft"/>
              </a:rPr>
              <a:t>WHAT HAPPENED IN THE BIBLE VERSE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Freeform 2"/>
          <p:cNvSpPr/>
          <p:nvPr/>
        </p:nvSpPr>
        <p:spPr>
          <a:xfrm>
            <a:off x="556068" y="3153516"/>
            <a:ext cx="4847689" cy="5066032"/>
          </a:xfrm>
          <a:custGeom>
            <a:avLst/>
            <a:gdLst/>
            <a:ahLst/>
            <a:cxnLst/>
            <a:rect l="l" t="t" r="r" b="b"/>
            <a:pathLst>
              <a:path w="4847689" h="5066032">
                <a:moveTo>
                  <a:pt x="0" y="0"/>
                </a:moveTo>
                <a:lnTo>
                  <a:pt x="4847689" y="0"/>
                </a:lnTo>
                <a:lnTo>
                  <a:pt x="4847689" y="5066032"/>
                </a:lnTo>
                <a:lnTo>
                  <a:pt x="0" y="50660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2181843" y="715224"/>
            <a:ext cx="17099514" cy="1339063"/>
          </a:xfrm>
          <a:prstGeom prst="rect">
            <a:avLst/>
          </a:prstGeom>
        </p:spPr>
        <p:txBody>
          <a:bodyPr lIns="0" tIns="0" rIns="0" bIns="0" rtlCol="0" anchor="t">
            <a:spAutoFit/>
          </a:bodyPr>
          <a:lstStyle/>
          <a:p>
            <a:pPr marL="0" lvl="0" indent="0" algn="l">
              <a:lnSpc>
                <a:spcPts val="9969"/>
              </a:lnSpc>
            </a:pPr>
            <a:r>
              <a:rPr lang="en-US" sz="9969" spc="-99">
                <a:solidFill>
                  <a:srgbClr val="CD695E"/>
                </a:solidFill>
                <a:latin typeface="Bobby Jones Soft"/>
                <a:ea typeface="Bobby Jones Soft"/>
                <a:cs typeface="Bobby Jones Soft"/>
                <a:sym typeface="Bobby Jones Soft"/>
              </a:rPr>
              <a:t>SHOULD MEN WORK HARD TOO?</a:t>
            </a:r>
          </a:p>
        </p:txBody>
      </p:sp>
      <p:sp>
        <p:nvSpPr>
          <p:cNvPr id="4" name="TextBox 4"/>
          <p:cNvSpPr txBox="1"/>
          <p:nvPr/>
        </p:nvSpPr>
        <p:spPr>
          <a:xfrm>
            <a:off x="6518917" y="2625196"/>
            <a:ext cx="10740383" cy="6017896"/>
          </a:xfrm>
          <a:prstGeom prst="rect">
            <a:avLst/>
          </a:prstGeom>
        </p:spPr>
        <p:txBody>
          <a:bodyPr lIns="0" tIns="0" rIns="0" bIns="0" rtlCol="0" anchor="t">
            <a:spAutoFit/>
          </a:bodyPr>
          <a:lstStyle/>
          <a:p>
            <a:pPr marL="0" lvl="0" indent="0" algn="l">
              <a:lnSpc>
                <a:spcPts val="7979"/>
              </a:lnSpc>
              <a:spcBef>
                <a:spcPct val="0"/>
              </a:spcBef>
            </a:pPr>
            <a:r>
              <a:rPr lang="en-US" sz="5699">
                <a:solidFill>
                  <a:srgbClr val="8F3F36"/>
                </a:solidFill>
                <a:latin typeface="Nunito"/>
                <a:ea typeface="Nunito"/>
                <a:cs typeface="Nunito"/>
                <a:sym typeface="Nunito"/>
              </a:rPr>
              <a:t>Yes! The rest of the book of Proverbs teaches men to work hard. And, when we read the rest of the book, we can see, this whole lesson is for both men AND women.</a:t>
            </a:r>
          </a:p>
        </p:txBody>
      </p:sp>
      <p:sp>
        <p:nvSpPr>
          <p:cNvPr id="5" name="TextBox 5"/>
          <p:cNvSpPr txBox="1"/>
          <p:nvPr/>
        </p:nvSpPr>
        <p:spPr>
          <a:xfrm>
            <a:off x="736963" y="5002906"/>
            <a:ext cx="4666794" cy="1127762"/>
          </a:xfrm>
          <a:prstGeom prst="rect">
            <a:avLst/>
          </a:prstGeom>
        </p:spPr>
        <p:txBody>
          <a:bodyPr lIns="0" tIns="0" rIns="0" bIns="0" rtlCol="0" anchor="t">
            <a:spAutoFit/>
          </a:bodyPr>
          <a:lstStyle/>
          <a:p>
            <a:pPr algn="l">
              <a:lnSpc>
                <a:spcPts val="9239"/>
              </a:lnSpc>
            </a:pPr>
            <a:r>
              <a:rPr lang="en-US" sz="6599" b="1">
                <a:solidFill>
                  <a:srgbClr val="8F3F36"/>
                </a:solidFill>
                <a:latin typeface="Nunito Bold"/>
                <a:ea typeface="Nunito Bold"/>
                <a:cs typeface="Nunito Bold"/>
                <a:sym typeface="Nunito Bold"/>
              </a:rPr>
              <a:t>PROVERBS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Freeform 2"/>
          <p:cNvSpPr/>
          <p:nvPr/>
        </p:nvSpPr>
        <p:spPr>
          <a:xfrm>
            <a:off x="2874348" y="-1111229"/>
            <a:ext cx="12596096" cy="12782016"/>
          </a:xfrm>
          <a:custGeom>
            <a:avLst/>
            <a:gdLst/>
            <a:ahLst/>
            <a:cxnLst/>
            <a:rect l="l" t="t" r="r" b="b"/>
            <a:pathLst>
              <a:path w="12596096" h="12782016">
                <a:moveTo>
                  <a:pt x="0" y="0"/>
                </a:moveTo>
                <a:lnTo>
                  <a:pt x="12596096" y="0"/>
                </a:lnTo>
                <a:lnTo>
                  <a:pt x="12596096" y="12782016"/>
                </a:lnTo>
                <a:lnTo>
                  <a:pt x="0" y="127820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707231" y="-963006"/>
            <a:ext cx="6686495" cy="4824975"/>
          </a:xfrm>
          <a:custGeom>
            <a:avLst/>
            <a:gdLst/>
            <a:ahLst/>
            <a:cxnLst/>
            <a:rect l="l" t="t" r="r" b="b"/>
            <a:pathLst>
              <a:path w="6686495" h="4824975">
                <a:moveTo>
                  <a:pt x="0" y="0"/>
                </a:moveTo>
                <a:lnTo>
                  <a:pt x="6686495" y="0"/>
                </a:lnTo>
                <a:lnTo>
                  <a:pt x="6686495" y="4824974"/>
                </a:lnTo>
                <a:lnTo>
                  <a:pt x="0" y="48249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030473" y="6845813"/>
            <a:ext cx="6686495" cy="4824975"/>
          </a:xfrm>
          <a:custGeom>
            <a:avLst/>
            <a:gdLst/>
            <a:ahLst/>
            <a:cxnLst/>
            <a:rect l="l" t="t" r="r" b="b"/>
            <a:pathLst>
              <a:path w="6686495" h="4824975">
                <a:moveTo>
                  <a:pt x="0" y="0"/>
                </a:moveTo>
                <a:lnTo>
                  <a:pt x="6686495" y="0"/>
                </a:lnTo>
                <a:lnTo>
                  <a:pt x="6686495" y="4824974"/>
                </a:lnTo>
                <a:lnTo>
                  <a:pt x="0" y="48249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TextBox 5"/>
          <p:cNvSpPr txBox="1"/>
          <p:nvPr/>
        </p:nvSpPr>
        <p:spPr>
          <a:xfrm>
            <a:off x="2860150" y="2703016"/>
            <a:ext cx="12567700" cy="6555284"/>
          </a:xfrm>
          <a:prstGeom prst="rect">
            <a:avLst/>
          </a:prstGeom>
        </p:spPr>
        <p:txBody>
          <a:bodyPr lIns="0" tIns="0" rIns="0" bIns="0" rtlCol="0" anchor="t">
            <a:spAutoFit/>
          </a:bodyPr>
          <a:lstStyle/>
          <a:p>
            <a:pPr algn="ctr">
              <a:lnSpc>
                <a:spcPts val="16699"/>
              </a:lnSpc>
            </a:pPr>
            <a:r>
              <a:rPr lang="en-US" sz="18554" spc="-185">
                <a:solidFill>
                  <a:srgbClr val="CD695E"/>
                </a:solidFill>
                <a:latin typeface="Bobby Jones Soft"/>
                <a:ea typeface="Bobby Jones Soft"/>
                <a:cs typeface="Bobby Jones Soft"/>
                <a:sym typeface="Bobby Jones Soft"/>
              </a:rPr>
              <a:t>HOW WAS YOUR WEEK?</a:t>
            </a:r>
          </a:p>
          <a:p>
            <a:pPr algn="ctr">
              <a:lnSpc>
                <a:spcPts val="16699"/>
              </a:lnSpc>
            </a:pPr>
            <a:endParaRPr lang="en-US" sz="18554" spc="-185">
              <a:solidFill>
                <a:srgbClr val="CD695E"/>
              </a:solidFill>
              <a:latin typeface="Bobby Jones Soft"/>
              <a:ea typeface="Bobby Jones Soft"/>
              <a:cs typeface="Bobby Jones Soft"/>
              <a:sym typeface="Bobby Jones Soft"/>
            </a:endParaRPr>
          </a:p>
        </p:txBody>
      </p:sp>
      <p:sp>
        <p:nvSpPr>
          <p:cNvPr id="6" name="Freeform 6"/>
          <p:cNvSpPr/>
          <p:nvPr/>
        </p:nvSpPr>
        <p:spPr>
          <a:xfrm>
            <a:off x="16142998" y="1028700"/>
            <a:ext cx="3155802" cy="2214799"/>
          </a:xfrm>
          <a:custGeom>
            <a:avLst/>
            <a:gdLst/>
            <a:ahLst/>
            <a:cxnLst/>
            <a:rect l="l" t="t" r="r" b="b"/>
            <a:pathLst>
              <a:path w="3155802" h="2214799">
                <a:moveTo>
                  <a:pt x="0" y="0"/>
                </a:moveTo>
                <a:lnTo>
                  <a:pt x="3155802" y="0"/>
                </a:lnTo>
                <a:lnTo>
                  <a:pt x="3155802" y="2214799"/>
                </a:lnTo>
                <a:lnTo>
                  <a:pt x="0" y="22147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7" name="Freeform 7"/>
          <p:cNvSpPr/>
          <p:nvPr/>
        </p:nvSpPr>
        <p:spPr>
          <a:xfrm>
            <a:off x="210692" y="6845813"/>
            <a:ext cx="1636017" cy="2063783"/>
          </a:xfrm>
          <a:custGeom>
            <a:avLst/>
            <a:gdLst/>
            <a:ahLst/>
            <a:cxnLst/>
            <a:rect l="l" t="t" r="r" b="b"/>
            <a:pathLst>
              <a:path w="1636017" h="2063783">
                <a:moveTo>
                  <a:pt x="0" y="0"/>
                </a:moveTo>
                <a:lnTo>
                  <a:pt x="1636016" y="0"/>
                </a:lnTo>
                <a:lnTo>
                  <a:pt x="1636016" y="2063782"/>
                </a:lnTo>
                <a:lnTo>
                  <a:pt x="0" y="20637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TextBox 2"/>
          <p:cNvSpPr txBox="1"/>
          <p:nvPr/>
        </p:nvSpPr>
        <p:spPr>
          <a:xfrm>
            <a:off x="1028700" y="2366362"/>
            <a:ext cx="16518921" cy="4425315"/>
          </a:xfrm>
          <a:prstGeom prst="rect">
            <a:avLst/>
          </a:prstGeom>
        </p:spPr>
        <p:txBody>
          <a:bodyPr lIns="0" tIns="0" rIns="0" bIns="0" rtlCol="0" anchor="t">
            <a:spAutoFit/>
          </a:bodyPr>
          <a:lstStyle/>
          <a:p>
            <a:pPr algn="l">
              <a:lnSpc>
                <a:spcPts val="7419"/>
              </a:lnSpc>
              <a:spcBef>
                <a:spcPct val="0"/>
              </a:spcBef>
            </a:pPr>
            <a:r>
              <a:rPr lang="en-US" sz="5299">
                <a:solidFill>
                  <a:srgbClr val="8F3F36"/>
                </a:solidFill>
                <a:latin typeface="Nunito"/>
                <a:ea typeface="Nunito"/>
                <a:cs typeface="Nunito"/>
                <a:sym typeface="Nunito"/>
              </a:rPr>
              <a:t>S</a:t>
            </a:r>
            <a:r>
              <a:rPr lang="en-US" sz="5299" u="none">
                <a:solidFill>
                  <a:srgbClr val="8F3F36"/>
                </a:solidFill>
                <a:latin typeface="Nunito"/>
                <a:ea typeface="Nunito"/>
                <a:cs typeface="Nunito"/>
                <a:sym typeface="Nunito"/>
              </a:rPr>
              <a:t>o, if you ever want to find someone to marry, you'll want to find someone who works hard and gets things done. You'll need to work hard too. Hard working people like other hard working people.</a:t>
            </a:r>
          </a:p>
          <a:p>
            <a:pPr marL="0" lvl="0" indent="0" algn="l">
              <a:lnSpc>
                <a:spcPts val="5599"/>
              </a:lnSpc>
              <a:spcBef>
                <a:spcPct val="0"/>
              </a:spcBef>
            </a:pPr>
            <a:endParaRPr lang="en-US" sz="5299" u="none">
              <a:solidFill>
                <a:srgbClr val="8F3F36"/>
              </a:solidFill>
              <a:latin typeface="Nunito"/>
              <a:ea typeface="Nunito"/>
              <a:cs typeface="Nunito"/>
              <a:sym typeface="Nunito"/>
            </a:endParaRPr>
          </a:p>
        </p:txBody>
      </p:sp>
      <p:sp>
        <p:nvSpPr>
          <p:cNvPr id="3" name="Freeform 3"/>
          <p:cNvSpPr/>
          <p:nvPr/>
        </p:nvSpPr>
        <p:spPr>
          <a:xfrm>
            <a:off x="13323631" y="6502412"/>
            <a:ext cx="4560687" cy="3141173"/>
          </a:xfrm>
          <a:custGeom>
            <a:avLst/>
            <a:gdLst/>
            <a:ahLst/>
            <a:cxnLst/>
            <a:rect l="l" t="t" r="r" b="b"/>
            <a:pathLst>
              <a:path w="4560687" h="3141173">
                <a:moveTo>
                  <a:pt x="0" y="0"/>
                </a:moveTo>
                <a:lnTo>
                  <a:pt x="4560687" y="0"/>
                </a:lnTo>
                <a:lnTo>
                  <a:pt x="4560687" y="3141173"/>
                </a:lnTo>
                <a:lnTo>
                  <a:pt x="0" y="31411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TextBox 4"/>
          <p:cNvSpPr txBox="1"/>
          <p:nvPr/>
        </p:nvSpPr>
        <p:spPr>
          <a:xfrm>
            <a:off x="482109" y="444894"/>
            <a:ext cx="18288000" cy="1339063"/>
          </a:xfrm>
          <a:prstGeom prst="rect">
            <a:avLst/>
          </a:prstGeom>
        </p:spPr>
        <p:txBody>
          <a:bodyPr lIns="0" tIns="0" rIns="0" bIns="0" rtlCol="0" anchor="t">
            <a:spAutoFit/>
          </a:bodyPr>
          <a:lstStyle/>
          <a:p>
            <a:pPr marL="0" lvl="0" indent="0" algn="l">
              <a:lnSpc>
                <a:spcPts val="9969"/>
              </a:lnSpc>
            </a:pPr>
            <a:r>
              <a:rPr lang="en-US" sz="9969" spc="-99">
                <a:solidFill>
                  <a:srgbClr val="CD695E"/>
                </a:solidFill>
                <a:latin typeface="Bobby Jones Soft"/>
                <a:ea typeface="Bobby Jones Soft"/>
                <a:cs typeface="Bobby Jones Soft"/>
                <a:sym typeface="Bobby Jones Soft"/>
              </a:rPr>
              <a:t>HOW CAN WE APPLY THIS TO OUR LIFE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a:off x="6660177" y="4010231"/>
            <a:ext cx="5546176" cy="5248069"/>
          </a:xfrm>
          <a:custGeom>
            <a:avLst/>
            <a:gdLst/>
            <a:ahLst/>
            <a:cxnLst/>
            <a:rect l="l" t="t" r="r" b="b"/>
            <a:pathLst>
              <a:path w="5546176" h="5248069">
                <a:moveTo>
                  <a:pt x="0" y="0"/>
                </a:moveTo>
                <a:lnTo>
                  <a:pt x="5546176" y="0"/>
                </a:lnTo>
                <a:lnTo>
                  <a:pt x="5546176" y="5248069"/>
                </a:lnTo>
                <a:lnTo>
                  <a:pt x="0" y="5248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776378" y="2109095"/>
            <a:ext cx="17313776" cy="2261555"/>
          </a:xfrm>
          <a:prstGeom prst="rect">
            <a:avLst/>
          </a:prstGeom>
        </p:spPr>
        <p:txBody>
          <a:bodyPr lIns="0" tIns="0" rIns="0" bIns="0" rtlCol="0" anchor="t">
            <a:spAutoFit/>
          </a:bodyPr>
          <a:lstStyle/>
          <a:p>
            <a:pPr algn="ctr">
              <a:lnSpc>
                <a:spcPts val="8260"/>
              </a:lnSpc>
            </a:pPr>
            <a:r>
              <a:rPr lang="en-US" sz="5900" spc="-59">
                <a:solidFill>
                  <a:srgbClr val="CD695E"/>
                </a:solidFill>
                <a:latin typeface="Bobby Jones Soft"/>
                <a:ea typeface="Bobby Jones Soft"/>
                <a:cs typeface="Bobby Jones Soft"/>
                <a:sym typeface="Bobby Jones Soft"/>
              </a:rPr>
              <a:t>CAN YOU THINK OF SOMEONE WHO ALWAYS TRIES THEIR BEST</a:t>
            </a:r>
          </a:p>
          <a:p>
            <a:pPr algn="ctr">
              <a:lnSpc>
                <a:spcPts val="8260"/>
              </a:lnSpc>
              <a:spcBef>
                <a:spcPct val="0"/>
              </a:spcBef>
            </a:pPr>
            <a:r>
              <a:rPr lang="en-US" sz="5900" spc="-59">
                <a:solidFill>
                  <a:srgbClr val="CD695E"/>
                </a:solidFill>
                <a:latin typeface="Bobby Jones Soft"/>
                <a:ea typeface="Bobby Jones Soft"/>
                <a:cs typeface="Bobby Jones Soft"/>
                <a:sym typeface="Bobby Jones Soft"/>
              </a:rPr>
              <a:t> </a:t>
            </a:r>
          </a:p>
        </p:txBody>
      </p:sp>
      <p:sp>
        <p:nvSpPr>
          <p:cNvPr id="4" name="TextBox 4"/>
          <p:cNvSpPr txBox="1"/>
          <p:nvPr/>
        </p:nvSpPr>
        <p:spPr>
          <a:xfrm>
            <a:off x="5058676" y="250709"/>
            <a:ext cx="8749180" cy="1991735"/>
          </a:xfrm>
          <a:prstGeom prst="rect">
            <a:avLst/>
          </a:prstGeom>
        </p:spPr>
        <p:txBody>
          <a:bodyPr lIns="0" tIns="0" rIns="0" bIns="0" rtlCol="0" anchor="t">
            <a:spAutoFit/>
          </a:bodyPr>
          <a:lstStyle/>
          <a:p>
            <a:pPr algn="ctr">
              <a:lnSpc>
                <a:spcPts val="15076"/>
              </a:lnSpc>
              <a:spcBef>
                <a:spcPct val="0"/>
              </a:spcBef>
            </a:pPr>
            <a:r>
              <a:rPr lang="en-US" sz="10768" spc="-107">
                <a:solidFill>
                  <a:srgbClr val="CD695E"/>
                </a:solidFill>
                <a:latin typeface="Bobby Jones Soft"/>
                <a:ea typeface="Bobby Jones Soft"/>
                <a:cs typeface="Bobby Jones Soft"/>
                <a:sym typeface="Bobby Jones Soft"/>
              </a:rPr>
              <a:t>PAIR AND SHARE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Freeform 2"/>
          <p:cNvSpPr/>
          <p:nvPr/>
        </p:nvSpPr>
        <p:spPr>
          <a:xfrm>
            <a:off x="915207" y="1028700"/>
            <a:ext cx="7756278" cy="8653049"/>
          </a:xfrm>
          <a:custGeom>
            <a:avLst/>
            <a:gdLst/>
            <a:ahLst/>
            <a:cxnLst/>
            <a:rect l="l" t="t" r="r" b="b"/>
            <a:pathLst>
              <a:path w="7756278" h="8653049">
                <a:moveTo>
                  <a:pt x="0" y="0"/>
                </a:moveTo>
                <a:lnTo>
                  <a:pt x="7756279" y="0"/>
                </a:lnTo>
                <a:lnTo>
                  <a:pt x="7756279" y="8653049"/>
                </a:lnTo>
                <a:lnTo>
                  <a:pt x="0" y="86530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8671486" y="644086"/>
            <a:ext cx="9616514" cy="9427454"/>
          </a:xfrm>
          <a:prstGeom prst="rect">
            <a:avLst/>
          </a:prstGeom>
        </p:spPr>
        <p:txBody>
          <a:bodyPr lIns="0" tIns="0" rIns="0" bIns="0" rtlCol="0" anchor="t">
            <a:spAutoFit/>
          </a:bodyPr>
          <a:lstStyle/>
          <a:p>
            <a:pPr algn="ctr">
              <a:lnSpc>
                <a:spcPts val="14570"/>
              </a:lnSpc>
            </a:pPr>
            <a:r>
              <a:rPr lang="en-US" sz="16189" spc="-161">
                <a:solidFill>
                  <a:srgbClr val="CD695E"/>
                </a:solidFill>
                <a:latin typeface="Bobby Jones Soft"/>
                <a:ea typeface="Bobby Jones Soft"/>
                <a:cs typeface="Bobby Jones Soft"/>
                <a:sym typeface="Bobby Jones Soft"/>
              </a:rPr>
              <a:t>2. FIND SOMEONE WHO SERVES PEOPLE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Freeform 2"/>
          <p:cNvSpPr/>
          <p:nvPr/>
        </p:nvSpPr>
        <p:spPr>
          <a:xfrm>
            <a:off x="2860150" y="-963006"/>
            <a:ext cx="12596096" cy="12782016"/>
          </a:xfrm>
          <a:custGeom>
            <a:avLst/>
            <a:gdLst/>
            <a:ahLst/>
            <a:cxnLst/>
            <a:rect l="l" t="t" r="r" b="b"/>
            <a:pathLst>
              <a:path w="12596096" h="12782016">
                <a:moveTo>
                  <a:pt x="0" y="0"/>
                </a:moveTo>
                <a:lnTo>
                  <a:pt x="12596096" y="0"/>
                </a:lnTo>
                <a:lnTo>
                  <a:pt x="12596096" y="12782016"/>
                </a:lnTo>
                <a:lnTo>
                  <a:pt x="0" y="127820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707231" y="-963006"/>
            <a:ext cx="6686495" cy="4824975"/>
          </a:xfrm>
          <a:custGeom>
            <a:avLst/>
            <a:gdLst/>
            <a:ahLst/>
            <a:cxnLst/>
            <a:rect l="l" t="t" r="r" b="b"/>
            <a:pathLst>
              <a:path w="6686495" h="4824975">
                <a:moveTo>
                  <a:pt x="0" y="0"/>
                </a:moveTo>
                <a:lnTo>
                  <a:pt x="6686495" y="0"/>
                </a:lnTo>
                <a:lnTo>
                  <a:pt x="6686495" y="4824974"/>
                </a:lnTo>
                <a:lnTo>
                  <a:pt x="0" y="48249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030473" y="6845813"/>
            <a:ext cx="6686495" cy="4824975"/>
          </a:xfrm>
          <a:custGeom>
            <a:avLst/>
            <a:gdLst/>
            <a:ahLst/>
            <a:cxnLst/>
            <a:rect l="l" t="t" r="r" b="b"/>
            <a:pathLst>
              <a:path w="6686495" h="4824975">
                <a:moveTo>
                  <a:pt x="0" y="0"/>
                </a:moveTo>
                <a:lnTo>
                  <a:pt x="6686495" y="0"/>
                </a:lnTo>
                <a:lnTo>
                  <a:pt x="6686495" y="4824974"/>
                </a:lnTo>
                <a:lnTo>
                  <a:pt x="0" y="48249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Freeform 5"/>
          <p:cNvSpPr/>
          <p:nvPr/>
        </p:nvSpPr>
        <p:spPr>
          <a:xfrm>
            <a:off x="16142998" y="1028700"/>
            <a:ext cx="3155802" cy="2214799"/>
          </a:xfrm>
          <a:custGeom>
            <a:avLst/>
            <a:gdLst/>
            <a:ahLst/>
            <a:cxnLst/>
            <a:rect l="l" t="t" r="r" b="b"/>
            <a:pathLst>
              <a:path w="3155802" h="2214799">
                <a:moveTo>
                  <a:pt x="0" y="0"/>
                </a:moveTo>
                <a:lnTo>
                  <a:pt x="3155802" y="0"/>
                </a:lnTo>
                <a:lnTo>
                  <a:pt x="3155802" y="2214799"/>
                </a:lnTo>
                <a:lnTo>
                  <a:pt x="0" y="22147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6" name="Freeform 6"/>
          <p:cNvSpPr/>
          <p:nvPr/>
        </p:nvSpPr>
        <p:spPr>
          <a:xfrm>
            <a:off x="210692" y="6845813"/>
            <a:ext cx="1636017" cy="2063783"/>
          </a:xfrm>
          <a:custGeom>
            <a:avLst/>
            <a:gdLst/>
            <a:ahLst/>
            <a:cxnLst/>
            <a:rect l="l" t="t" r="r" b="b"/>
            <a:pathLst>
              <a:path w="1636017" h="2063783">
                <a:moveTo>
                  <a:pt x="0" y="0"/>
                </a:moveTo>
                <a:lnTo>
                  <a:pt x="1636016" y="0"/>
                </a:lnTo>
                <a:lnTo>
                  <a:pt x="1636016" y="2063782"/>
                </a:lnTo>
                <a:lnTo>
                  <a:pt x="0" y="20637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7" name="Freeform 7"/>
          <p:cNvSpPr/>
          <p:nvPr/>
        </p:nvSpPr>
        <p:spPr>
          <a:xfrm>
            <a:off x="7036149" y="5964734"/>
            <a:ext cx="4244098" cy="3830298"/>
          </a:xfrm>
          <a:custGeom>
            <a:avLst/>
            <a:gdLst/>
            <a:ahLst/>
            <a:cxnLst/>
            <a:rect l="l" t="t" r="r" b="b"/>
            <a:pathLst>
              <a:path w="4244098" h="3830298">
                <a:moveTo>
                  <a:pt x="0" y="0"/>
                </a:moveTo>
                <a:lnTo>
                  <a:pt x="4244098" y="0"/>
                </a:lnTo>
                <a:lnTo>
                  <a:pt x="4244098" y="3830298"/>
                </a:lnTo>
                <a:lnTo>
                  <a:pt x="0" y="3830298"/>
                </a:lnTo>
                <a:lnTo>
                  <a:pt x="0" y="0"/>
                </a:lnTo>
                <a:close/>
              </a:path>
            </a:pathLst>
          </a:custGeom>
          <a:blipFill>
            <a:blip r:embed="rId10"/>
            <a:stretch>
              <a:fillRect/>
            </a:stretch>
          </a:blipFill>
        </p:spPr>
        <p:txBody>
          <a:bodyPr/>
          <a:lstStyle/>
          <a:p>
            <a:endParaRPr lang="en-CA"/>
          </a:p>
        </p:txBody>
      </p:sp>
      <p:sp>
        <p:nvSpPr>
          <p:cNvPr id="8" name="TextBox 8"/>
          <p:cNvSpPr txBox="1"/>
          <p:nvPr/>
        </p:nvSpPr>
        <p:spPr>
          <a:xfrm>
            <a:off x="2860150" y="1524000"/>
            <a:ext cx="12567700" cy="4440734"/>
          </a:xfrm>
          <a:prstGeom prst="rect">
            <a:avLst/>
          </a:prstGeom>
        </p:spPr>
        <p:txBody>
          <a:bodyPr lIns="0" tIns="0" rIns="0" bIns="0" rtlCol="0" anchor="t">
            <a:spAutoFit/>
          </a:bodyPr>
          <a:lstStyle/>
          <a:p>
            <a:pPr algn="ctr">
              <a:lnSpc>
                <a:spcPts val="16699"/>
              </a:lnSpc>
            </a:pPr>
            <a:r>
              <a:rPr lang="en-US" sz="18554" spc="-185">
                <a:solidFill>
                  <a:srgbClr val="CD695E"/>
                </a:solidFill>
                <a:latin typeface="Bobby Jones Soft"/>
                <a:ea typeface="Bobby Jones Soft"/>
                <a:cs typeface="Bobby Jones Soft"/>
                <a:sym typeface="Bobby Jones Soft"/>
              </a:rPr>
              <a:t>HUMAN TIC TAC TOE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TextBox 2"/>
          <p:cNvSpPr txBox="1"/>
          <p:nvPr/>
        </p:nvSpPr>
        <p:spPr>
          <a:xfrm>
            <a:off x="353989" y="2688048"/>
            <a:ext cx="10300266" cy="6755131"/>
          </a:xfrm>
          <a:prstGeom prst="rect">
            <a:avLst/>
          </a:prstGeom>
        </p:spPr>
        <p:txBody>
          <a:bodyPr lIns="0" tIns="0" rIns="0" bIns="0" rtlCol="0" anchor="t">
            <a:spAutoFit/>
          </a:bodyPr>
          <a:lstStyle/>
          <a:p>
            <a:pPr algn="ctr">
              <a:lnSpc>
                <a:spcPts val="6719"/>
              </a:lnSpc>
              <a:spcBef>
                <a:spcPct val="0"/>
              </a:spcBef>
            </a:pPr>
            <a:r>
              <a:rPr lang="en-US" sz="4799">
                <a:solidFill>
                  <a:srgbClr val="8F3F36"/>
                </a:solidFill>
                <a:latin typeface="Nunito"/>
                <a:ea typeface="Nunito"/>
                <a:cs typeface="Nunito"/>
                <a:sym typeface="Nunito"/>
              </a:rPr>
              <a:t>W</a:t>
            </a:r>
            <a:r>
              <a:rPr lang="en-US" sz="4799" u="none">
                <a:solidFill>
                  <a:srgbClr val="8F3F36"/>
                </a:solidFill>
                <a:latin typeface="Nunito"/>
                <a:ea typeface="Nunito"/>
                <a:cs typeface="Nunito"/>
                <a:sym typeface="Nunito"/>
              </a:rPr>
              <a:t>e played this game because it's about being part of something bigger. None of us can win by ourselves. But, we need to do our best for our team, and we need to make things easier for our friends. And, real life is like that too.</a:t>
            </a:r>
          </a:p>
          <a:p>
            <a:pPr marL="0" lvl="0" indent="0" algn="ctr">
              <a:lnSpc>
                <a:spcPts val="6719"/>
              </a:lnSpc>
              <a:spcBef>
                <a:spcPct val="0"/>
              </a:spcBef>
            </a:pPr>
            <a:endParaRPr lang="en-US" sz="4799" u="none">
              <a:solidFill>
                <a:srgbClr val="8F3F36"/>
              </a:solidFill>
              <a:latin typeface="Nunito"/>
              <a:ea typeface="Nunito"/>
              <a:cs typeface="Nunito"/>
              <a:sym typeface="Nunito"/>
            </a:endParaRPr>
          </a:p>
        </p:txBody>
      </p:sp>
      <p:sp>
        <p:nvSpPr>
          <p:cNvPr id="3" name="Freeform 3"/>
          <p:cNvSpPr/>
          <p:nvPr/>
        </p:nvSpPr>
        <p:spPr>
          <a:xfrm>
            <a:off x="10654255" y="4061335"/>
            <a:ext cx="7315200" cy="3118104"/>
          </a:xfrm>
          <a:custGeom>
            <a:avLst/>
            <a:gdLst/>
            <a:ahLst/>
            <a:cxnLst/>
            <a:rect l="l" t="t" r="r" b="b"/>
            <a:pathLst>
              <a:path w="7315200" h="3118104">
                <a:moveTo>
                  <a:pt x="0" y="0"/>
                </a:moveTo>
                <a:lnTo>
                  <a:pt x="7315200" y="0"/>
                </a:lnTo>
                <a:lnTo>
                  <a:pt x="7315200" y="3118104"/>
                </a:lnTo>
                <a:lnTo>
                  <a:pt x="0" y="31181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TextBox 4"/>
          <p:cNvSpPr txBox="1"/>
          <p:nvPr/>
        </p:nvSpPr>
        <p:spPr>
          <a:xfrm>
            <a:off x="1689390" y="558739"/>
            <a:ext cx="14909220" cy="2224560"/>
          </a:xfrm>
          <a:prstGeom prst="rect">
            <a:avLst/>
          </a:prstGeom>
        </p:spPr>
        <p:txBody>
          <a:bodyPr lIns="0" tIns="0" rIns="0" bIns="0" rtlCol="0" anchor="t">
            <a:spAutoFit/>
          </a:bodyPr>
          <a:lstStyle/>
          <a:p>
            <a:pPr marL="0" lvl="0" indent="0" algn="ctr">
              <a:lnSpc>
                <a:spcPts val="15076"/>
              </a:lnSpc>
              <a:spcBef>
                <a:spcPct val="0"/>
              </a:spcBef>
            </a:pPr>
            <a:r>
              <a:rPr lang="en-US" sz="10768" spc="-107">
                <a:solidFill>
                  <a:srgbClr val="CD695E"/>
                </a:solidFill>
                <a:latin typeface="Bobby Jones Soft"/>
                <a:ea typeface="Bobby Jones Soft"/>
                <a:cs typeface="Bobby Jones Soft"/>
                <a:sym typeface="Bobby Jones Soft"/>
              </a:rPr>
              <a:t>WHY DID WE PLAY THE GAME?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rot="-149846" flipV="1">
            <a:off x="834330" y="1075891"/>
            <a:ext cx="16619341" cy="8558961"/>
          </a:xfrm>
          <a:custGeom>
            <a:avLst/>
            <a:gdLst/>
            <a:ahLst/>
            <a:cxnLst/>
            <a:rect l="l" t="t" r="r" b="b"/>
            <a:pathLst>
              <a:path w="16619341" h="8558961">
                <a:moveTo>
                  <a:pt x="0" y="8558960"/>
                </a:moveTo>
                <a:lnTo>
                  <a:pt x="16619340" y="8558960"/>
                </a:lnTo>
                <a:lnTo>
                  <a:pt x="16619340" y="0"/>
                </a:lnTo>
                <a:lnTo>
                  <a:pt x="0" y="0"/>
                </a:lnTo>
                <a:lnTo>
                  <a:pt x="0" y="855896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560136" y="4578539"/>
            <a:ext cx="6937918" cy="1261440"/>
          </a:xfrm>
          <a:custGeom>
            <a:avLst/>
            <a:gdLst/>
            <a:ahLst/>
            <a:cxnLst/>
            <a:rect l="l" t="t" r="r" b="b"/>
            <a:pathLst>
              <a:path w="6937918" h="1261440">
                <a:moveTo>
                  <a:pt x="0" y="0"/>
                </a:moveTo>
                <a:lnTo>
                  <a:pt x="6937918" y="0"/>
                </a:lnTo>
                <a:lnTo>
                  <a:pt x="6937918" y="1261440"/>
                </a:lnTo>
                <a:lnTo>
                  <a:pt x="0" y="1261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TextBox 4"/>
          <p:cNvSpPr txBox="1"/>
          <p:nvPr/>
        </p:nvSpPr>
        <p:spPr>
          <a:xfrm>
            <a:off x="1706334" y="1736480"/>
            <a:ext cx="6645522" cy="1937184"/>
          </a:xfrm>
          <a:prstGeom prst="rect">
            <a:avLst/>
          </a:prstGeom>
        </p:spPr>
        <p:txBody>
          <a:bodyPr lIns="0" tIns="0" rIns="0" bIns="0" rtlCol="0" anchor="t">
            <a:spAutoFit/>
          </a:bodyPr>
          <a:lstStyle/>
          <a:p>
            <a:pPr marL="0" lvl="0" indent="0" algn="ctr">
              <a:lnSpc>
                <a:spcPts val="15076"/>
              </a:lnSpc>
              <a:spcBef>
                <a:spcPct val="0"/>
              </a:spcBef>
            </a:pPr>
            <a:r>
              <a:rPr lang="en-US" sz="10768" spc="-107">
                <a:solidFill>
                  <a:srgbClr val="CD695E"/>
                </a:solidFill>
                <a:latin typeface="Bobby Jones Soft"/>
                <a:ea typeface="Bobby Jones Soft"/>
                <a:cs typeface="Bobby Jones Soft"/>
                <a:sym typeface="Bobby Jones Soft"/>
              </a:rPr>
              <a:t>BIBLE VERSE</a:t>
            </a:r>
          </a:p>
        </p:txBody>
      </p:sp>
      <p:sp>
        <p:nvSpPr>
          <p:cNvPr id="5" name="TextBox 5"/>
          <p:cNvSpPr txBox="1"/>
          <p:nvPr/>
        </p:nvSpPr>
        <p:spPr>
          <a:xfrm>
            <a:off x="2225269" y="4943512"/>
            <a:ext cx="5607652" cy="626744"/>
          </a:xfrm>
          <a:prstGeom prst="rect">
            <a:avLst/>
          </a:prstGeom>
        </p:spPr>
        <p:txBody>
          <a:bodyPr lIns="0" tIns="0" rIns="0" bIns="0" rtlCol="0" anchor="t">
            <a:spAutoFit/>
          </a:bodyPr>
          <a:lstStyle/>
          <a:p>
            <a:pPr marL="0" lvl="0" indent="0" algn="ctr">
              <a:lnSpc>
                <a:spcPts val="4799"/>
              </a:lnSpc>
            </a:pPr>
            <a:r>
              <a:rPr lang="en-US" sz="4799">
                <a:solidFill>
                  <a:srgbClr val="8F3F36"/>
                </a:solidFill>
                <a:latin typeface="Nunito"/>
                <a:ea typeface="Nunito"/>
                <a:cs typeface="Nunito"/>
                <a:sym typeface="Nunito"/>
              </a:rPr>
              <a:t>Proverbs 31:19-23</a:t>
            </a:r>
          </a:p>
        </p:txBody>
      </p:sp>
      <p:sp>
        <p:nvSpPr>
          <p:cNvPr id="6" name="TextBox 6"/>
          <p:cNvSpPr txBox="1"/>
          <p:nvPr/>
        </p:nvSpPr>
        <p:spPr>
          <a:xfrm>
            <a:off x="9144000" y="2714597"/>
            <a:ext cx="7861414" cy="4181476"/>
          </a:xfrm>
          <a:prstGeom prst="rect">
            <a:avLst/>
          </a:prstGeom>
        </p:spPr>
        <p:txBody>
          <a:bodyPr lIns="0" tIns="0" rIns="0" bIns="0" rtlCol="0" anchor="t">
            <a:spAutoFit/>
          </a:bodyPr>
          <a:lstStyle/>
          <a:p>
            <a:pPr marL="0" lvl="0" indent="0" algn="l">
              <a:lnSpc>
                <a:spcPts val="8399"/>
              </a:lnSpc>
              <a:spcBef>
                <a:spcPct val="0"/>
              </a:spcBef>
            </a:pPr>
            <a:r>
              <a:rPr lang="en-US" sz="5999">
                <a:solidFill>
                  <a:srgbClr val="8F3F36"/>
                </a:solidFill>
                <a:latin typeface="Nunito"/>
                <a:ea typeface="Nunito"/>
                <a:cs typeface="Nunito"/>
                <a:sym typeface="Nunito"/>
              </a:rPr>
              <a:t>19 She spins her own cloth, 20 and she helps the poor and the needy.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rot="-149846" flipV="1">
            <a:off x="834330" y="1075891"/>
            <a:ext cx="16619341" cy="8558961"/>
          </a:xfrm>
          <a:custGeom>
            <a:avLst/>
            <a:gdLst/>
            <a:ahLst/>
            <a:cxnLst/>
            <a:rect l="l" t="t" r="r" b="b"/>
            <a:pathLst>
              <a:path w="16619341" h="8558961">
                <a:moveTo>
                  <a:pt x="0" y="8558960"/>
                </a:moveTo>
                <a:lnTo>
                  <a:pt x="16619340" y="8558960"/>
                </a:lnTo>
                <a:lnTo>
                  <a:pt x="16619340" y="0"/>
                </a:lnTo>
                <a:lnTo>
                  <a:pt x="0" y="0"/>
                </a:lnTo>
                <a:lnTo>
                  <a:pt x="0" y="855896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560136" y="4578539"/>
            <a:ext cx="6937918" cy="1261440"/>
          </a:xfrm>
          <a:custGeom>
            <a:avLst/>
            <a:gdLst/>
            <a:ahLst/>
            <a:cxnLst/>
            <a:rect l="l" t="t" r="r" b="b"/>
            <a:pathLst>
              <a:path w="6937918" h="1261440">
                <a:moveTo>
                  <a:pt x="0" y="0"/>
                </a:moveTo>
                <a:lnTo>
                  <a:pt x="6937918" y="0"/>
                </a:lnTo>
                <a:lnTo>
                  <a:pt x="6937918" y="1261440"/>
                </a:lnTo>
                <a:lnTo>
                  <a:pt x="0" y="1261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TextBox 4"/>
          <p:cNvSpPr txBox="1"/>
          <p:nvPr/>
        </p:nvSpPr>
        <p:spPr>
          <a:xfrm>
            <a:off x="1706334" y="1736480"/>
            <a:ext cx="6645522" cy="1937184"/>
          </a:xfrm>
          <a:prstGeom prst="rect">
            <a:avLst/>
          </a:prstGeom>
        </p:spPr>
        <p:txBody>
          <a:bodyPr lIns="0" tIns="0" rIns="0" bIns="0" rtlCol="0" anchor="t">
            <a:spAutoFit/>
          </a:bodyPr>
          <a:lstStyle/>
          <a:p>
            <a:pPr marL="0" lvl="0" indent="0" algn="ctr">
              <a:lnSpc>
                <a:spcPts val="15076"/>
              </a:lnSpc>
              <a:spcBef>
                <a:spcPct val="0"/>
              </a:spcBef>
            </a:pPr>
            <a:r>
              <a:rPr lang="en-US" sz="10768" spc="-107">
                <a:solidFill>
                  <a:srgbClr val="CD695E"/>
                </a:solidFill>
                <a:latin typeface="Bobby Jones Soft"/>
                <a:ea typeface="Bobby Jones Soft"/>
                <a:cs typeface="Bobby Jones Soft"/>
                <a:sym typeface="Bobby Jones Soft"/>
              </a:rPr>
              <a:t>BIBLE VERSE</a:t>
            </a:r>
          </a:p>
        </p:txBody>
      </p:sp>
      <p:sp>
        <p:nvSpPr>
          <p:cNvPr id="5" name="TextBox 5"/>
          <p:cNvSpPr txBox="1"/>
          <p:nvPr/>
        </p:nvSpPr>
        <p:spPr>
          <a:xfrm>
            <a:off x="2225269" y="4943512"/>
            <a:ext cx="5607652" cy="626744"/>
          </a:xfrm>
          <a:prstGeom prst="rect">
            <a:avLst/>
          </a:prstGeom>
        </p:spPr>
        <p:txBody>
          <a:bodyPr lIns="0" tIns="0" rIns="0" bIns="0" rtlCol="0" anchor="t">
            <a:spAutoFit/>
          </a:bodyPr>
          <a:lstStyle/>
          <a:p>
            <a:pPr marL="0" lvl="0" indent="0" algn="ctr">
              <a:lnSpc>
                <a:spcPts val="4799"/>
              </a:lnSpc>
            </a:pPr>
            <a:r>
              <a:rPr lang="en-US" sz="4799">
                <a:solidFill>
                  <a:srgbClr val="8F3F36"/>
                </a:solidFill>
                <a:latin typeface="Nunito"/>
                <a:ea typeface="Nunito"/>
                <a:cs typeface="Nunito"/>
                <a:sym typeface="Nunito"/>
              </a:rPr>
              <a:t>Proverbs 31:19-23</a:t>
            </a:r>
          </a:p>
        </p:txBody>
      </p:sp>
      <p:sp>
        <p:nvSpPr>
          <p:cNvPr id="6" name="TextBox 6"/>
          <p:cNvSpPr txBox="1"/>
          <p:nvPr/>
        </p:nvSpPr>
        <p:spPr>
          <a:xfrm>
            <a:off x="9144000" y="2714597"/>
            <a:ext cx="7861414" cy="4181476"/>
          </a:xfrm>
          <a:prstGeom prst="rect">
            <a:avLst/>
          </a:prstGeom>
        </p:spPr>
        <p:txBody>
          <a:bodyPr lIns="0" tIns="0" rIns="0" bIns="0" rtlCol="0" anchor="t">
            <a:spAutoFit/>
          </a:bodyPr>
          <a:lstStyle/>
          <a:p>
            <a:pPr marL="0" lvl="0" indent="0" algn="l">
              <a:lnSpc>
                <a:spcPts val="8399"/>
              </a:lnSpc>
              <a:spcBef>
                <a:spcPct val="0"/>
              </a:spcBef>
            </a:pPr>
            <a:r>
              <a:rPr lang="en-US" sz="5999">
                <a:solidFill>
                  <a:srgbClr val="8F3F36"/>
                </a:solidFill>
                <a:latin typeface="Nunito"/>
                <a:ea typeface="Nunito"/>
                <a:cs typeface="Nunito"/>
                <a:sym typeface="Nunito"/>
              </a:rPr>
              <a:t>21 Her family has warm clothing, and so she doesn’t worry when it snows.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rot="-149846" flipV="1">
            <a:off x="834330" y="1075891"/>
            <a:ext cx="16619341" cy="8558961"/>
          </a:xfrm>
          <a:custGeom>
            <a:avLst/>
            <a:gdLst/>
            <a:ahLst/>
            <a:cxnLst/>
            <a:rect l="l" t="t" r="r" b="b"/>
            <a:pathLst>
              <a:path w="16619341" h="8558961">
                <a:moveTo>
                  <a:pt x="0" y="8558960"/>
                </a:moveTo>
                <a:lnTo>
                  <a:pt x="16619340" y="8558960"/>
                </a:lnTo>
                <a:lnTo>
                  <a:pt x="16619340" y="0"/>
                </a:lnTo>
                <a:lnTo>
                  <a:pt x="0" y="0"/>
                </a:lnTo>
                <a:lnTo>
                  <a:pt x="0" y="855896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560136" y="4578539"/>
            <a:ext cx="6937918" cy="1261440"/>
          </a:xfrm>
          <a:custGeom>
            <a:avLst/>
            <a:gdLst/>
            <a:ahLst/>
            <a:cxnLst/>
            <a:rect l="l" t="t" r="r" b="b"/>
            <a:pathLst>
              <a:path w="6937918" h="1261440">
                <a:moveTo>
                  <a:pt x="0" y="0"/>
                </a:moveTo>
                <a:lnTo>
                  <a:pt x="6937918" y="0"/>
                </a:lnTo>
                <a:lnTo>
                  <a:pt x="6937918" y="1261440"/>
                </a:lnTo>
                <a:lnTo>
                  <a:pt x="0" y="1261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TextBox 4"/>
          <p:cNvSpPr txBox="1"/>
          <p:nvPr/>
        </p:nvSpPr>
        <p:spPr>
          <a:xfrm>
            <a:off x="1706334" y="1736480"/>
            <a:ext cx="6645522" cy="1937184"/>
          </a:xfrm>
          <a:prstGeom prst="rect">
            <a:avLst/>
          </a:prstGeom>
        </p:spPr>
        <p:txBody>
          <a:bodyPr lIns="0" tIns="0" rIns="0" bIns="0" rtlCol="0" anchor="t">
            <a:spAutoFit/>
          </a:bodyPr>
          <a:lstStyle/>
          <a:p>
            <a:pPr marL="0" lvl="0" indent="0" algn="ctr">
              <a:lnSpc>
                <a:spcPts val="15076"/>
              </a:lnSpc>
              <a:spcBef>
                <a:spcPct val="0"/>
              </a:spcBef>
            </a:pPr>
            <a:r>
              <a:rPr lang="en-US" sz="10768" spc="-107">
                <a:solidFill>
                  <a:srgbClr val="CD695E"/>
                </a:solidFill>
                <a:latin typeface="Bobby Jones Soft"/>
                <a:ea typeface="Bobby Jones Soft"/>
                <a:cs typeface="Bobby Jones Soft"/>
                <a:sym typeface="Bobby Jones Soft"/>
              </a:rPr>
              <a:t>BIBLE VERSE</a:t>
            </a:r>
          </a:p>
        </p:txBody>
      </p:sp>
      <p:sp>
        <p:nvSpPr>
          <p:cNvPr id="5" name="TextBox 5"/>
          <p:cNvSpPr txBox="1"/>
          <p:nvPr/>
        </p:nvSpPr>
        <p:spPr>
          <a:xfrm>
            <a:off x="2225269" y="4943512"/>
            <a:ext cx="5607652" cy="626744"/>
          </a:xfrm>
          <a:prstGeom prst="rect">
            <a:avLst/>
          </a:prstGeom>
        </p:spPr>
        <p:txBody>
          <a:bodyPr lIns="0" tIns="0" rIns="0" bIns="0" rtlCol="0" anchor="t">
            <a:spAutoFit/>
          </a:bodyPr>
          <a:lstStyle/>
          <a:p>
            <a:pPr marL="0" lvl="0" indent="0" algn="ctr">
              <a:lnSpc>
                <a:spcPts val="4799"/>
              </a:lnSpc>
            </a:pPr>
            <a:r>
              <a:rPr lang="en-US" sz="4799">
                <a:solidFill>
                  <a:srgbClr val="8F3F36"/>
                </a:solidFill>
                <a:latin typeface="Nunito"/>
                <a:ea typeface="Nunito"/>
                <a:cs typeface="Nunito"/>
                <a:sym typeface="Nunito"/>
              </a:rPr>
              <a:t>Proverbs 31:19-23</a:t>
            </a:r>
          </a:p>
        </p:txBody>
      </p:sp>
      <p:sp>
        <p:nvSpPr>
          <p:cNvPr id="6" name="TextBox 6"/>
          <p:cNvSpPr txBox="1"/>
          <p:nvPr/>
        </p:nvSpPr>
        <p:spPr>
          <a:xfrm>
            <a:off x="9144000" y="2714597"/>
            <a:ext cx="7861414" cy="4181476"/>
          </a:xfrm>
          <a:prstGeom prst="rect">
            <a:avLst/>
          </a:prstGeom>
        </p:spPr>
        <p:txBody>
          <a:bodyPr lIns="0" tIns="0" rIns="0" bIns="0" rtlCol="0" anchor="t">
            <a:spAutoFit/>
          </a:bodyPr>
          <a:lstStyle/>
          <a:p>
            <a:pPr marL="0" lvl="0" indent="0" algn="l">
              <a:lnSpc>
                <a:spcPts val="8399"/>
              </a:lnSpc>
              <a:spcBef>
                <a:spcPct val="0"/>
              </a:spcBef>
            </a:pPr>
            <a:r>
              <a:rPr lang="en-US" sz="5999">
                <a:solidFill>
                  <a:srgbClr val="8F3F36"/>
                </a:solidFill>
                <a:latin typeface="Nunito"/>
                <a:ea typeface="Nunito"/>
                <a:cs typeface="Nunito"/>
                <a:sym typeface="Nunito"/>
              </a:rPr>
              <a:t>22 She does her own sewing, and everything she wears is beautiful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rot="-149846" flipV="1">
            <a:off x="834330" y="1075891"/>
            <a:ext cx="16619341" cy="8558961"/>
          </a:xfrm>
          <a:custGeom>
            <a:avLst/>
            <a:gdLst/>
            <a:ahLst/>
            <a:cxnLst/>
            <a:rect l="l" t="t" r="r" b="b"/>
            <a:pathLst>
              <a:path w="16619341" h="8558961">
                <a:moveTo>
                  <a:pt x="0" y="8558960"/>
                </a:moveTo>
                <a:lnTo>
                  <a:pt x="16619340" y="8558960"/>
                </a:lnTo>
                <a:lnTo>
                  <a:pt x="16619340" y="0"/>
                </a:lnTo>
                <a:lnTo>
                  <a:pt x="0" y="0"/>
                </a:lnTo>
                <a:lnTo>
                  <a:pt x="0" y="855896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560136" y="4578539"/>
            <a:ext cx="6937918" cy="1261440"/>
          </a:xfrm>
          <a:custGeom>
            <a:avLst/>
            <a:gdLst/>
            <a:ahLst/>
            <a:cxnLst/>
            <a:rect l="l" t="t" r="r" b="b"/>
            <a:pathLst>
              <a:path w="6937918" h="1261440">
                <a:moveTo>
                  <a:pt x="0" y="0"/>
                </a:moveTo>
                <a:lnTo>
                  <a:pt x="6937918" y="0"/>
                </a:lnTo>
                <a:lnTo>
                  <a:pt x="6937918" y="1261440"/>
                </a:lnTo>
                <a:lnTo>
                  <a:pt x="0" y="1261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TextBox 4"/>
          <p:cNvSpPr txBox="1"/>
          <p:nvPr/>
        </p:nvSpPr>
        <p:spPr>
          <a:xfrm>
            <a:off x="1706334" y="1736480"/>
            <a:ext cx="6645522" cy="1937184"/>
          </a:xfrm>
          <a:prstGeom prst="rect">
            <a:avLst/>
          </a:prstGeom>
        </p:spPr>
        <p:txBody>
          <a:bodyPr lIns="0" tIns="0" rIns="0" bIns="0" rtlCol="0" anchor="t">
            <a:spAutoFit/>
          </a:bodyPr>
          <a:lstStyle/>
          <a:p>
            <a:pPr marL="0" lvl="0" indent="0" algn="ctr">
              <a:lnSpc>
                <a:spcPts val="15076"/>
              </a:lnSpc>
              <a:spcBef>
                <a:spcPct val="0"/>
              </a:spcBef>
            </a:pPr>
            <a:r>
              <a:rPr lang="en-US" sz="10768" spc="-107">
                <a:solidFill>
                  <a:srgbClr val="CD695E"/>
                </a:solidFill>
                <a:latin typeface="Bobby Jones Soft"/>
                <a:ea typeface="Bobby Jones Soft"/>
                <a:cs typeface="Bobby Jones Soft"/>
                <a:sym typeface="Bobby Jones Soft"/>
              </a:rPr>
              <a:t>BIBLE VERSE</a:t>
            </a:r>
          </a:p>
        </p:txBody>
      </p:sp>
      <p:sp>
        <p:nvSpPr>
          <p:cNvPr id="5" name="TextBox 5"/>
          <p:cNvSpPr txBox="1"/>
          <p:nvPr/>
        </p:nvSpPr>
        <p:spPr>
          <a:xfrm>
            <a:off x="2225269" y="4943512"/>
            <a:ext cx="5607652" cy="626744"/>
          </a:xfrm>
          <a:prstGeom prst="rect">
            <a:avLst/>
          </a:prstGeom>
        </p:spPr>
        <p:txBody>
          <a:bodyPr lIns="0" tIns="0" rIns="0" bIns="0" rtlCol="0" anchor="t">
            <a:spAutoFit/>
          </a:bodyPr>
          <a:lstStyle/>
          <a:p>
            <a:pPr marL="0" lvl="0" indent="0" algn="ctr">
              <a:lnSpc>
                <a:spcPts val="4799"/>
              </a:lnSpc>
            </a:pPr>
            <a:r>
              <a:rPr lang="en-US" sz="4799">
                <a:solidFill>
                  <a:srgbClr val="8F3F36"/>
                </a:solidFill>
                <a:latin typeface="Nunito"/>
                <a:ea typeface="Nunito"/>
                <a:cs typeface="Nunito"/>
                <a:sym typeface="Nunito"/>
              </a:rPr>
              <a:t>Proverbs 31:19-23</a:t>
            </a:r>
          </a:p>
        </p:txBody>
      </p:sp>
      <p:sp>
        <p:nvSpPr>
          <p:cNvPr id="6" name="TextBox 6"/>
          <p:cNvSpPr txBox="1"/>
          <p:nvPr/>
        </p:nvSpPr>
        <p:spPr>
          <a:xfrm>
            <a:off x="9144000" y="2714597"/>
            <a:ext cx="7861414" cy="5238751"/>
          </a:xfrm>
          <a:prstGeom prst="rect">
            <a:avLst/>
          </a:prstGeom>
        </p:spPr>
        <p:txBody>
          <a:bodyPr lIns="0" tIns="0" rIns="0" bIns="0" rtlCol="0" anchor="t">
            <a:spAutoFit/>
          </a:bodyPr>
          <a:lstStyle/>
          <a:p>
            <a:pPr algn="l">
              <a:lnSpc>
                <a:spcPts val="8399"/>
              </a:lnSpc>
            </a:pPr>
            <a:r>
              <a:rPr lang="en-US" sz="5999">
                <a:solidFill>
                  <a:srgbClr val="8F3F36"/>
                </a:solidFill>
                <a:latin typeface="Nunito"/>
                <a:ea typeface="Nunito"/>
                <a:cs typeface="Nunito"/>
                <a:sym typeface="Nunito"/>
              </a:rPr>
              <a:t>23 Her husband is a well-known and respected leader in the city.</a:t>
            </a:r>
          </a:p>
          <a:p>
            <a:pPr marL="0" lvl="0" indent="0" algn="l">
              <a:lnSpc>
                <a:spcPts val="8399"/>
              </a:lnSpc>
              <a:spcBef>
                <a:spcPct val="0"/>
              </a:spcBef>
            </a:pPr>
            <a:endParaRPr lang="en-US" sz="5999">
              <a:solidFill>
                <a:srgbClr val="8F3F36"/>
              </a:solidFill>
              <a:latin typeface="Nunito"/>
              <a:ea typeface="Nunito"/>
              <a:cs typeface="Nunito"/>
              <a:sym typeface="Nuni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a:off x="5877006" y="5715457"/>
            <a:ext cx="6533988" cy="4051073"/>
          </a:xfrm>
          <a:custGeom>
            <a:avLst/>
            <a:gdLst/>
            <a:ahLst/>
            <a:cxnLst/>
            <a:rect l="l" t="t" r="r" b="b"/>
            <a:pathLst>
              <a:path w="6533988" h="4051073">
                <a:moveTo>
                  <a:pt x="0" y="0"/>
                </a:moveTo>
                <a:lnTo>
                  <a:pt x="6533988" y="0"/>
                </a:lnTo>
                <a:lnTo>
                  <a:pt x="6533988" y="4051073"/>
                </a:lnTo>
                <a:lnTo>
                  <a:pt x="0" y="4051073"/>
                </a:lnTo>
                <a:lnTo>
                  <a:pt x="0" y="0"/>
                </a:lnTo>
                <a:close/>
              </a:path>
            </a:pathLst>
          </a:custGeom>
          <a:blipFill>
            <a:blip r:embed="rId2"/>
            <a:stretch>
              <a:fillRect/>
            </a:stretch>
          </a:blipFill>
        </p:spPr>
        <p:txBody>
          <a:bodyPr/>
          <a:lstStyle/>
          <a:p>
            <a:endParaRPr lang="en-CA"/>
          </a:p>
        </p:txBody>
      </p:sp>
      <p:sp>
        <p:nvSpPr>
          <p:cNvPr id="3" name="TextBox 3"/>
          <p:cNvSpPr txBox="1"/>
          <p:nvPr/>
        </p:nvSpPr>
        <p:spPr>
          <a:xfrm>
            <a:off x="1028700" y="2854782"/>
            <a:ext cx="16436173" cy="2784475"/>
          </a:xfrm>
          <a:prstGeom prst="rect">
            <a:avLst/>
          </a:prstGeom>
        </p:spPr>
        <p:txBody>
          <a:bodyPr lIns="0" tIns="0" rIns="0" bIns="0" rtlCol="0" anchor="t">
            <a:spAutoFit/>
          </a:bodyPr>
          <a:lstStyle/>
          <a:p>
            <a:pPr algn="l">
              <a:lnSpc>
                <a:spcPts val="5599"/>
              </a:lnSpc>
            </a:pPr>
            <a:r>
              <a:rPr lang="en-US" sz="3999">
                <a:solidFill>
                  <a:srgbClr val="8F3F36"/>
                </a:solidFill>
                <a:latin typeface="Nunito"/>
                <a:ea typeface="Nunito"/>
                <a:cs typeface="Nunito"/>
                <a:sym typeface="Nunito"/>
              </a:rPr>
              <a:t>The woman in our passage serves everyone. She serves the poor, and she serves her family. She also takes care of herself. And, she also helps her whole city. The Bible says her husband is a leader in the city. </a:t>
            </a:r>
          </a:p>
          <a:p>
            <a:pPr marL="0" lvl="0" indent="0" algn="l">
              <a:lnSpc>
                <a:spcPts val="5599"/>
              </a:lnSpc>
              <a:spcBef>
                <a:spcPct val="0"/>
              </a:spcBef>
            </a:pPr>
            <a:endParaRPr lang="en-US" sz="3999">
              <a:solidFill>
                <a:srgbClr val="8F3F36"/>
              </a:solidFill>
              <a:latin typeface="Nunito"/>
              <a:ea typeface="Nunito"/>
              <a:cs typeface="Nunito"/>
              <a:sym typeface="Nunito"/>
            </a:endParaRPr>
          </a:p>
        </p:txBody>
      </p:sp>
      <p:sp>
        <p:nvSpPr>
          <p:cNvPr id="4" name="TextBox 4"/>
          <p:cNvSpPr txBox="1"/>
          <p:nvPr/>
        </p:nvSpPr>
        <p:spPr>
          <a:xfrm>
            <a:off x="2147330" y="1841954"/>
            <a:ext cx="1529394" cy="1079503"/>
          </a:xfrm>
          <a:prstGeom prst="rect">
            <a:avLst/>
          </a:prstGeom>
        </p:spPr>
        <p:txBody>
          <a:bodyPr lIns="0" tIns="0" rIns="0" bIns="0" rtlCol="0" anchor="t">
            <a:spAutoFit/>
          </a:bodyPr>
          <a:lstStyle/>
          <a:p>
            <a:pPr marL="0" lvl="0" indent="0" algn="ctr">
              <a:lnSpc>
                <a:spcPts val="8000"/>
              </a:lnSpc>
            </a:pPr>
            <a:r>
              <a:rPr lang="en-US" sz="8000" spc="-80">
                <a:solidFill>
                  <a:srgbClr val="FAF1E7"/>
                </a:solidFill>
                <a:latin typeface="Bobby Jones Soft"/>
                <a:ea typeface="Bobby Jones Soft"/>
                <a:cs typeface="Bobby Jones Soft"/>
                <a:sym typeface="Bobby Jones Soft"/>
              </a:rPr>
              <a:t>3</a:t>
            </a:r>
          </a:p>
        </p:txBody>
      </p:sp>
      <p:sp>
        <p:nvSpPr>
          <p:cNvPr id="5" name="TextBox 5"/>
          <p:cNvSpPr txBox="1"/>
          <p:nvPr/>
        </p:nvSpPr>
        <p:spPr>
          <a:xfrm>
            <a:off x="325057" y="577789"/>
            <a:ext cx="17637886" cy="2265043"/>
          </a:xfrm>
          <a:prstGeom prst="rect">
            <a:avLst/>
          </a:prstGeom>
        </p:spPr>
        <p:txBody>
          <a:bodyPr lIns="0" tIns="0" rIns="0" bIns="0" rtlCol="0" anchor="t">
            <a:spAutoFit/>
          </a:bodyPr>
          <a:lstStyle/>
          <a:p>
            <a:pPr marL="0" lvl="0" indent="0" algn="ctr">
              <a:lnSpc>
                <a:spcPts val="13956"/>
              </a:lnSpc>
              <a:spcBef>
                <a:spcPct val="0"/>
              </a:spcBef>
            </a:pPr>
            <a:r>
              <a:rPr lang="en-US" sz="9969" spc="-99">
                <a:solidFill>
                  <a:srgbClr val="CD695E"/>
                </a:solidFill>
                <a:latin typeface="Bobby Jones Soft"/>
                <a:ea typeface="Bobby Jones Soft"/>
                <a:cs typeface="Bobby Jones Soft"/>
                <a:sym typeface="Bobby Jones Soft"/>
              </a:rPr>
              <a:t>WHAT HAPPENED IN THE BIBLE VERSE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Freeform 2"/>
          <p:cNvSpPr/>
          <p:nvPr/>
        </p:nvSpPr>
        <p:spPr>
          <a:xfrm>
            <a:off x="458329" y="938010"/>
            <a:ext cx="8115300" cy="7679103"/>
          </a:xfrm>
          <a:custGeom>
            <a:avLst/>
            <a:gdLst/>
            <a:ahLst/>
            <a:cxnLst/>
            <a:rect l="l" t="t" r="r" b="b"/>
            <a:pathLst>
              <a:path w="8115300" h="7679103">
                <a:moveTo>
                  <a:pt x="0" y="0"/>
                </a:moveTo>
                <a:lnTo>
                  <a:pt x="8115300" y="0"/>
                </a:lnTo>
                <a:lnTo>
                  <a:pt x="8115300" y="7679102"/>
                </a:lnTo>
                <a:lnTo>
                  <a:pt x="0" y="76791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8287457" y="1380146"/>
            <a:ext cx="9616514" cy="5731754"/>
          </a:xfrm>
          <a:prstGeom prst="rect">
            <a:avLst/>
          </a:prstGeom>
        </p:spPr>
        <p:txBody>
          <a:bodyPr lIns="0" tIns="0" rIns="0" bIns="0" rtlCol="0" anchor="t">
            <a:spAutoFit/>
          </a:bodyPr>
          <a:lstStyle/>
          <a:p>
            <a:pPr algn="ctr">
              <a:lnSpc>
                <a:spcPts val="14570"/>
              </a:lnSpc>
            </a:pPr>
            <a:r>
              <a:rPr lang="en-US" sz="16189" spc="-161">
                <a:solidFill>
                  <a:srgbClr val="CD695E"/>
                </a:solidFill>
                <a:latin typeface="Bobby Jones Soft"/>
                <a:ea typeface="Bobby Jones Soft"/>
                <a:cs typeface="Bobby Jones Soft"/>
                <a:sym typeface="Bobby Jones Soft"/>
              </a:rPr>
              <a:t>WHAT DID WE LEARN LAST WEEK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a:off x="5589186" y="6032915"/>
            <a:ext cx="7315200" cy="3857105"/>
          </a:xfrm>
          <a:custGeom>
            <a:avLst/>
            <a:gdLst/>
            <a:ahLst/>
            <a:cxnLst/>
            <a:rect l="l" t="t" r="r" b="b"/>
            <a:pathLst>
              <a:path w="7315200" h="3857105">
                <a:moveTo>
                  <a:pt x="0" y="0"/>
                </a:moveTo>
                <a:lnTo>
                  <a:pt x="7315200" y="0"/>
                </a:lnTo>
                <a:lnTo>
                  <a:pt x="7315200" y="3857105"/>
                </a:lnTo>
                <a:lnTo>
                  <a:pt x="0" y="38571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1028700" y="2854782"/>
            <a:ext cx="16436173" cy="2784475"/>
          </a:xfrm>
          <a:prstGeom prst="rect">
            <a:avLst/>
          </a:prstGeom>
        </p:spPr>
        <p:txBody>
          <a:bodyPr lIns="0" tIns="0" rIns="0" bIns="0" rtlCol="0" anchor="t">
            <a:spAutoFit/>
          </a:bodyPr>
          <a:lstStyle/>
          <a:p>
            <a:pPr marL="0" lvl="0" indent="0" algn="l">
              <a:lnSpc>
                <a:spcPts val="5599"/>
              </a:lnSpc>
              <a:spcBef>
                <a:spcPct val="0"/>
              </a:spcBef>
            </a:pPr>
            <a:r>
              <a:rPr lang="en-US" sz="3999">
                <a:solidFill>
                  <a:srgbClr val="8F3F36"/>
                </a:solidFill>
                <a:latin typeface="Nunito"/>
                <a:ea typeface="Nunito"/>
                <a:cs typeface="Nunito"/>
                <a:sym typeface="Nunito"/>
              </a:rPr>
              <a:t>Back in Bible times, the leaders of the city didn't earn any money. So, the woman in our Bible passage did her job so that her husband could serve everyone in the city. He couldn’t do his job without her. So, when the woman did her job, she was really serving everyone.</a:t>
            </a:r>
          </a:p>
        </p:txBody>
      </p:sp>
      <p:sp>
        <p:nvSpPr>
          <p:cNvPr id="4" name="TextBox 4"/>
          <p:cNvSpPr txBox="1"/>
          <p:nvPr/>
        </p:nvSpPr>
        <p:spPr>
          <a:xfrm>
            <a:off x="2147330" y="1841954"/>
            <a:ext cx="1529394" cy="1079503"/>
          </a:xfrm>
          <a:prstGeom prst="rect">
            <a:avLst/>
          </a:prstGeom>
        </p:spPr>
        <p:txBody>
          <a:bodyPr lIns="0" tIns="0" rIns="0" bIns="0" rtlCol="0" anchor="t">
            <a:spAutoFit/>
          </a:bodyPr>
          <a:lstStyle/>
          <a:p>
            <a:pPr marL="0" lvl="0" indent="0" algn="ctr">
              <a:lnSpc>
                <a:spcPts val="8000"/>
              </a:lnSpc>
            </a:pPr>
            <a:r>
              <a:rPr lang="en-US" sz="8000" spc="-80">
                <a:solidFill>
                  <a:srgbClr val="FAF1E7"/>
                </a:solidFill>
                <a:latin typeface="Bobby Jones Soft"/>
                <a:ea typeface="Bobby Jones Soft"/>
                <a:cs typeface="Bobby Jones Soft"/>
                <a:sym typeface="Bobby Jones Soft"/>
              </a:rPr>
              <a:t>3</a:t>
            </a:r>
          </a:p>
        </p:txBody>
      </p:sp>
      <p:sp>
        <p:nvSpPr>
          <p:cNvPr id="5" name="TextBox 5"/>
          <p:cNvSpPr txBox="1"/>
          <p:nvPr/>
        </p:nvSpPr>
        <p:spPr>
          <a:xfrm>
            <a:off x="325057" y="577789"/>
            <a:ext cx="17637886" cy="2265043"/>
          </a:xfrm>
          <a:prstGeom prst="rect">
            <a:avLst/>
          </a:prstGeom>
        </p:spPr>
        <p:txBody>
          <a:bodyPr lIns="0" tIns="0" rIns="0" bIns="0" rtlCol="0" anchor="t">
            <a:spAutoFit/>
          </a:bodyPr>
          <a:lstStyle/>
          <a:p>
            <a:pPr marL="0" lvl="0" indent="0" algn="ctr">
              <a:lnSpc>
                <a:spcPts val="13956"/>
              </a:lnSpc>
              <a:spcBef>
                <a:spcPct val="0"/>
              </a:spcBef>
            </a:pPr>
            <a:r>
              <a:rPr lang="en-US" sz="9969" spc="-99">
                <a:solidFill>
                  <a:srgbClr val="CD695E"/>
                </a:solidFill>
                <a:latin typeface="Bobby Jones Soft"/>
                <a:ea typeface="Bobby Jones Soft"/>
                <a:cs typeface="Bobby Jones Soft"/>
                <a:sym typeface="Bobby Jones Soft"/>
              </a:rPr>
              <a:t>WHAT HAPPENED IN THE BIBLE VERSE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a:off x="6090793" y="5478970"/>
            <a:ext cx="7070632" cy="4808030"/>
          </a:xfrm>
          <a:custGeom>
            <a:avLst/>
            <a:gdLst/>
            <a:ahLst/>
            <a:cxnLst/>
            <a:rect l="l" t="t" r="r" b="b"/>
            <a:pathLst>
              <a:path w="7070632" h="4808030">
                <a:moveTo>
                  <a:pt x="0" y="0"/>
                </a:moveTo>
                <a:lnTo>
                  <a:pt x="7070632" y="0"/>
                </a:lnTo>
                <a:lnTo>
                  <a:pt x="7070632" y="4808030"/>
                </a:lnTo>
                <a:lnTo>
                  <a:pt x="0" y="4808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1028700" y="2344864"/>
            <a:ext cx="16518921" cy="3491865"/>
          </a:xfrm>
          <a:prstGeom prst="rect">
            <a:avLst/>
          </a:prstGeom>
        </p:spPr>
        <p:txBody>
          <a:bodyPr lIns="0" tIns="0" rIns="0" bIns="0" rtlCol="0" anchor="t">
            <a:spAutoFit/>
          </a:bodyPr>
          <a:lstStyle/>
          <a:p>
            <a:pPr algn="l">
              <a:lnSpc>
                <a:spcPts val="7419"/>
              </a:lnSpc>
              <a:spcBef>
                <a:spcPct val="0"/>
              </a:spcBef>
            </a:pPr>
            <a:r>
              <a:rPr lang="en-US" sz="5299">
                <a:solidFill>
                  <a:srgbClr val="8F3F36"/>
                </a:solidFill>
                <a:latin typeface="Nunito"/>
                <a:ea typeface="Nunito"/>
                <a:cs typeface="Nunito"/>
                <a:sym typeface="Nunito"/>
              </a:rPr>
              <a:t>Jes</a:t>
            </a:r>
            <a:r>
              <a:rPr lang="en-US" sz="5299" u="none">
                <a:solidFill>
                  <a:srgbClr val="8F3F36"/>
                </a:solidFill>
                <a:latin typeface="Nunito"/>
                <a:ea typeface="Nunito"/>
                <a:cs typeface="Nunito"/>
                <a:sym typeface="Nunito"/>
              </a:rPr>
              <a:t>us told us, the greatest people are the people who serve everyone. So, if you want to marry someone great, you should find someone who serves.</a:t>
            </a:r>
          </a:p>
          <a:p>
            <a:pPr marL="0" lvl="0" indent="0" algn="l">
              <a:lnSpc>
                <a:spcPts val="5599"/>
              </a:lnSpc>
              <a:spcBef>
                <a:spcPct val="0"/>
              </a:spcBef>
            </a:pPr>
            <a:endParaRPr lang="en-US" sz="5299" u="none">
              <a:solidFill>
                <a:srgbClr val="8F3F36"/>
              </a:solidFill>
              <a:latin typeface="Nunito"/>
              <a:ea typeface="Nunito"/>
              <a:cs typeface="Nunito"/>
              <a:sym typeface="Nunito"/>
            </a:endParaRPr>
          </a:p>
        </p:txBody>
      </p:sp>
      <p:sp>
        <p:nvSpPr>
          <p:cNvPr id="4" name="TextBox 4"/>
          <p:cNvSpPr txBox="1"/>
          <p:nvPr/>
        </p:nvSpPr>
        <p:spPr>
          <a:xfrm>
            <a:off x="482109" y="444894"/>
            <a:ext cx="18288000" cy="1339063"/>
          </a:xfrm>
          <a:prstGeom prst="rect">
            <a:avLst/>
          </a:prstGeom>
        </p:spPr>
        <p:txBody>
          <a:bodyPr lIns="0" tIns="0" rIns="0" bIns="0" rtlCol="0" anchor="t">
            <a:spAutoFit/>
          </a:bodyPr>
          <a:lstStyle/>
          <a:p>
            <a:pPr marL="0" lvl="0" indent="0" algn="l">
              <a:lnSpc>
                <a:spcPts val="9969"/>
              </a:lnSpc>
            </a:pPr>
            <a:r>
              <a:rPr lang="en-US" sz="9969" spc="-99">
                <a:solidFill>
                  <a:srgbClr val="CD695E"/>
                </a:solidFill>
                <a:latin typeface="Bobby Jones Soft"/>
                <a:ea typeface="Bobby Jones Soft"/>
                <a:cs typeface="Bobby Jones Soft"/>
                <a:sym typeface="Bobby Jones Soft"/>
              </a:rPr>
              <a:t>HOW CAN WE APPLY THIS TO OUR LIFE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a:off x="6370912" y="4010231"/>
            <a:ext cx="5546176" cy="5248069"/>
          </a:xfrm>
          <a:custGeom>
            <a:avLst/>
            <a:gdLst/>
            <a:ahLst/>
            <a:cxnLst/>
            <a:rect l="l" t="t" r="r" b="b"/>
            <a:pathLst>
              <a:path w="5546176" h="5248069">
                <a:moveTo>
                  <a:pt x="0" y="0"/>
                </a:moveTo>
                <a:lnTo>
                  <a:pt x="5546176" y="0"/>
                </a:lnTo>
                <a:lnTo>
                  <a:pt x="5546176" y="5248069"/>
                </a:lnTo>
                <a:lnTo>
                  <a:pt x="0" y="5248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140496" y="2090101"/>
            <a:ext cx="18007007" cy="3697384"/>
          </a:xfrm>
          <a:prstGeom prst="rect">
            <a:avLst/>
          </a:prstGeom>
        </p:spPr>
        <p:txBody>
          <a:bodyPr lIns="0" tIns="0" rIns="0" bIns="0" rtlCol="0" anchor="t">
            <a:spAutoFit/>
          </a:bodyPr>
          <a:lstStyle/>
          <a:p>
            <a:pPr algn="ctr">
              <a:lnSpc>
                <a:spcPts val="9520"/>
              </a:lnSpc>
            </a:pPr>
            <a:r>
              <a:rPr lang="en-US" sz="6800" spc="-68">
                <a:solidFill>
                  <a:srgbClr val="CD695E"/>
                </a:solidFill>
                <a:latin typeface="Bobby Jones Soft"/>
                <a:ea typeface="Bobby Jones Soft"/>
                <a:cs typeface="Bobby Jones Soft"/>
                <a:sym typeface="Bobby Jones Soft"/>
              </a:rPr>
              <a:t>CAN YOU THINK OF A PERSON WHO HELPS OTHER PEOPLE</a:t>
            </a:r>
          </a:p>
          <a:p>
            <a:pPr algn="ctr">
              <a:lnSpc>
                <a:spcPts val="9520"/>
              </a:lnSpc>
              <a:spcBef>
                <a:spcPct val="0"/>
              </a:spcBef>
            </a:pPr>
            <a:endParaRPr lang="en-US" sz="6800" spc="-68">
              <a:solidFill>
                <a:srgbClr val="CD695E"/>
              </a:solidFill>
              <a:latin typeface="Bobby Jones Soft"/>
              <a:ea typeface="Bobby Jones Soft"/>
              <a:cs typeface="Bobby Jones Soft"/>
              <a:sym typeface="Bobby Jones Soft"/>
            </a:endParaRPr>
          </a:p>
        </p:txBody>
      </p:sp>
      <p:sp>
        <p:nvSpPr>
          <p:cNvPr id="4" name="TextBox 4"/>
          <p:cNvSpPr txBox="1"/>
          <p:nvPr/>
        </p:nvSpPr>
        <p:spPr>
          <a:xfrm>
            <a:off x="5058676" y="250709"/>
            <a:ext cx="8749180" cy="1991735"/>
          </a:xfrm>
          <a:prstGeom prst="rect">
            <a:avLst/>
          </a:prstGeom>
        </p:spPr>
        <p:txBody>
          <a:bodyPr lIns="0" tIns="0" rIns="0" bIns="0" rtlCol="0" anchor="t">
            <a:spAutoFit/>
          </a:bodyPr>
          <a:lstStyle/>
          <a:p>
            <a:pPr algn="ctr">
              <a:lnSpc>
                <a:spcPts val="15076"/>
              </a:lnSpc>
              <a:spcBef>
                <a:spcPct val="0"/>
              </a:spcBef>
            </a:pPr>
            <a:r>
              <a:rPr lang="en-US" sz="10768" spc="-107">
                <a:solidFill>
                  <a:srgbClr val="CD695E"/>
                </a:solidFill>
                <a:latin typeface="Bobby Jones Soft"/>
                <a:ea typeface="Bobby Jones Soft"/>
                <a:cs typeface="Bobby Jones Soft"/>
                <a:sym typeface="Bobby Jones Soft"/>
              </a:rPr>
              <a:t>PAIR AND SHARE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rot="156691">
            <a:off x="804882" y="3918848"/>
            <a:ext cx="16678237" cy="7901315"/>
          </a:xfrm>
          <a:custGeom>
            <a:avLst/>
            <a:gdLst/>
            <a:ahLst/>
            <a:cxnLst/>
            <a:rect l="l" t="t" r="r" b="b"/>
            <a:pathLst>
              <a:path w="16678237" h="7901315">
                <a:moveTo>
                  <a:pt x="0" y="0"/>
                </a:moveTo>
                <a:lnTo>
                  <a:pt x="16678236" y="0"/>
                </a:lnTo>
                <a:lnTo>
                  <a:pt x="16678236" y="7901315"/>
                </a:lnTo>
                <a:lnTo>
                  <a:pt x="0" y="79013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486910" y="5967995"/>
            <a:ext cx="1412876" cy="2018394"/>
          </a:xfrm>
          <a:custGeom>
            <a:avLst/>
            <a:gdLst/>
            <a:ahLst/>
            <a:cxnLst/>
            <a:rect l="l" t="t" r="r" b="b"/>
            <a:pathLst>
              <a:path w="1412876" h="2018394">
                <a:moveTo>
                  <a:pt x="0" y="0"/>
                </a:moveTo>
                <a:lnTo>
                  <a:pt x="1412876" y="0"/>
                </a:lnTo>
                <a:lnTo>
                  <a:pt x="1412876" y="2018395"/>
                </a:lnTo>
                <a:lnTo>
                  <a:pt x="0" y="20183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flipH="1">
            <a:off x="14732534" y="5812854"/>
            <a:ext cx="1630074" cy="2328677"/>
          </a:xfrm>
          <a:custGeom>
            <a:avLst/>
            <a:gdLst/>
            <a:ahLst/>
            <a:cxnLst/>
            <a:rect l="l" t="t" r="r" b="b"/>
            <a:pathLst>
              <a:path w="1630074" h="2328677">
                <a:moveTo>
                  <a:pt x="1630074" y="0"/>
                </a:moveTo>
                <a:lnTo>
                  <a:pt x="0" y="0"/>
                </a:lnTo>
                <a:lnTo>
                  <a:pt x="0" y="2328677"/>
                </a:lnTo>
                <a:lnTo>
                  <a:pt x="1630074" y="2328677"/>
                </a:lnTo>
                <a:lnTo>
                  <a:pt x="163007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TextBox 5"/>
          <p:cNvSpPr txBox="1"/>
          <p:nvPr/>
        </p:nvSpPr>
        <p:spPr>
          <a:xfrm>
            <a:off x="222370" y="90007"/>
            <a:ext cx="18065630" cy="5053493"/>
          </a:xfrm>
          <a:prstGeom prst="rect">
            <a:avLst/>
          </a:prstGeom>
        </p:spPr>
        <p:txBody>
          <a:bodyPr lIns="0" tIns="0" rIns="0" bIns="0" rtlCol="0" anchor="t">
            <a:spAutoFit/>
          </a:bodyPr>
          <a:lstStyle/>
          <a:p>
            <a:pPr algn="ctr">
              <a:lnSpc>
                <a:spcPts val="13361"/>
              </a:lnSpc>
            </a:pPr>
            <a:r>
              <a:rPr lang="en-US" sz="9543" spc="-95">
                <a:solidFill>
                  <a:srgbClr val="CD695E"/>
                </a:solidFill>
                <a:latin typeface="Bobby Jones Soft"/>
                <a:ea typeface="Bobby Jones Soft"/>
                <a:cs typeface="Bobby Jones Soft"/>
                <a:sym typeface="Bobby Jones Soft"/>
              </a:rPr>
              <a:t>3. WE SHOULD LOOK FOR SOMEONE WHO </a:t>
            </a:r>
          </a:p>
          <a:p>
            <a:pPr algn="ctr">
              <a:lnSpc>
                <a:spcPts val="13361"/>
              </a:lnSpc>
            </a:pPr>
            <a:r>
              <a:rPr lang="en-US" sz="9543" spc="-95">
                <a:solidFill>
                  <a:srgbClr val="CD695E"/>
                </a:solidFill>
                <a:latin typeface="Bobby Jones Soft"/>
                <a:ea typeface="Bobby Jones Soft"/>
                <a:cs typeface="Bobby Jones Soft"/>
                <a:sym typeface="Bobby Jones Soft"/>
              </a:rPr>
              <a:t>LOVES GOD</a:t>
            </a:r>
          </a:p>
          <a:p>
            <a:pPr algn="ctr">
              <a:lnSpc>
                <a:spcPts val="13361"/>
              </a:lnSpc>
              <a:spcBef>
                <a:spcPct val="0"/>
              </a:spcBef>
            </a:pPr>
            <a:endParaRPr lang="en-US" sz="9543" spc="-95">
              <a:solidFill>
                <a:srgbClr val="CD695E"/>
              </a:solidFill>
              <a:latin typeface="Bobby Jones Soft"/>
              <a:ea typeface="Bobby Jones Soft"/>
              <a:cs typeface="Bobby Jones Soft"/>
              <a:sym typeface="Bobby Jones Sof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Freeform 2"/>
          <p:cNvSpPr/>
          <p:nvPr/>
        </p:nvSpPr>
        <p:spPr>
          <a:xfrm>
            <a:off x="2860150" y="-963006"/>
            <a:ext cx="12596096" cy="12782016"/>
          </a:xfrm>
          <a:custGeom>
            <a:avLst/>
            <a:gdLst/>
            <a:ahLst/>
            <a:cxnLst/>
            <a:rect l="l" t="t" r="r" b="b"/>
            <a:pathLst>
              <a:path w="12596096" h="12782016">
                <a:moveTo>
                  <a:pt x="0" y="0"/>
                </a:moveTo>
                <a:lnTo>
                  <a:pt x="12596096" y="0"/>
                </a:lnTo>
                <a:lnTo>
                  <a:pt x="12596096" y="12782016"/>
                </a:lnTo>
                <a:lnTo>
                  <a:pt x="0" y="127820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707231" y="-963006"/>
            <a:ext cx="6686495" cy="4824975"/>
          </a:xfrm>
          <a:custGeom>
            <a:avLst/>
            <a:gdLst/>
            <a:ahLst/>
            <a:cxnLst/>
            <a:rect l="l" t="t" r="r" b="b"/>
            <a:pathLst>
              <a:path w="6686495" h="4824975">
                <a:moveTo>
                  <a:pt x="0" y="0"/>
                </a:moveTo>
                <a:lnTo>
                  <a:pt x="6686495" y="0"/>
                </a:lnTo>
                <a:lnTo>
                  <a:pt x="6686495" y="4824974"/>
                </a:lnTo>
                <a:lnTo>
                  <a:pt x="0" y="48249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030473" y="6845813"/>
            <a:ext cx="6686495" cy="4824975"/>
          </a:xfrm>
          <a:custGeom>
            <a:avLst/>
            <a:gdLst/>
            <a:ahLst/>
            <a:cxnLst/>
            <a:rect l="l" t="t" r="r" b="b"/>
            <a:pathLst>
              <a:path w="6686495" h="4824975">
                <a:moveTo>
                  <a:pt x="0" y="0"/>
                </a:moveTo>
                <a:lnTo>
                  <a:pt x="6686495" y="0"/>
                </a:lnTo>
                <a:lnTo>
                  <a:pt x="6686495" y="4824974"/>
                </a:lnTo>
                <a:lnTo>
                  <a:pt x="0" y="48249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Freeform 5"/>
          <p:cNvSpPr/>
          <p:nvPr/>
        </p:nvSpPr>
        <p:spPr>
          <a:xfrm>
            <a:off x="16142998" y="1028700"/>
            <a:ext cx="3155802" cy="2214799"/>
          </a:xfrm>
          <a:custGeom>
            <a:avLst/>
            <a:gdLst/>
            <a:ahLst/>
            <a:cxnLst/>
            <a:rect l="l" t="t" r="r" b="b"/>
            <a:pathLst>
              <a:path w="3155802" h="2214799">
                <a:moveTo>
                  <a:pt x="0" y="0"/>
                </a:moveTo>
                <a:lnTo>
                  <a:pt x="3155802" y="0"/>
                </a:lnTo>
                <a:lnTo>
                  <a:pt x="3155802" y="2214799"/>
                </a:lnTo>
                <a:lnTo>
                  <a:pt x="0" y="22147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6" name="Freeform 6"/>
          <p:cNvSpPr/>
          <p:nvPr/>
        </p:nvSpPr>
        <p:spPr>
          <a:xfrm>
            <a:off x="210692" y="6845813"/>
            <a:ext cx="1636017" cy="2063783"/>
          </a:xfrm>
          <a:custGeom>
            <a:avLst/>
            <a:gdLst/>
            <a:ahLst/>
            <a:cxnLst/>
            <a:rect l="l" t="t" r="r" b="b"/>
            <a:pathLst>
              <a:path w="1636017" h="2063783">
                <a:moveTo>
                  <a:pt x="0" y="0"/>
                </a:moveTo>
                <a:lnTo>
                  <a:pt x="1636016" y="0"/>
                </a:lnTo>
                <a:lnTo>
                  <a:pt x="1636016" y="2063782"/>
                </a:lnTo>
                <a:lnTo>
                  <a:pt x="0" y="20637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7" name="Freeform 7"/>
          <p:cNvSpPr/>
          <p:nvPr/>
        </p:nvSpPr>
        <p:spPr>
          <a:xfrm>
            <a:off x="6995308" y="4654141"/>
            <a:ext cx="4297384" cy="5280963"/>
          </a:xfrm>
          <a:custGeom>
            <a:avLst/>
            <a:gdLst/>
            <a:ahLst/>
            <a:cxnLst/>
            <a:rect l="l" t="t" r="r" b="b"/>
            <a:pathLst>
              <a:path w="4297384" h="5280963">
                <a:moveTo>
                  <a:pt x="0" y="0"/>
                </a:moveTo>
                <a:lnTo>
                  <a:pt x="4297384" y="0"/>
                </a:lnTo>
                <a:lnTo>
                  <a:pt x="4297384" y="5280963"/>
                </a:lnTo>
                <a:lnTo>
                  <a:pt x="0" y="52809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8" name="TextBox 8"/>
          <p:cNvSpPr txBox="1"/>
          <p:nvPr/>
        </p:nvSpPr>
        <p:spPr>
          <a:xfrm>
            <a:off x="2860150" y="1390650"/>
            <a:ext cx="12567700" cy="3263491"/>
          </a:xfrm>
          <a:prstGeom prst="rect">
            <a:avLst/>
          </a:prstGeom>
        </p:spPr>
        <p:txBody>
          <a:bodyPr lIns="0" tIns="0" rIns="0" bIns="0" rtlCol="0" anchor="t">
            <a:spAutoFit/>
          </a:bodyPr>
          <a:lstStyle/>
          <a:p>
            <a:pPr algn="ctr">
              <a:lnSpc>
                <a:spcPts val="12290"/>
              </a:lnSpc>
            </a:pPr>
            <a:r>
              <a:rPr lang="en-US" sz="13655" spc="-136">
                <a:solidFill>
                  <a:srgbClr val="CD695E"/>
                </a:solidFill>
                <a:latin typeface="Bobby Jones Soft"/>
                <a:ea typeface="Bobby Jones Soft"/>
                <a:cs typeface="Bobby Jones Soft"/>
                <a:sym typeface="Bobby Jones Soft"/>
              </a:rPr>
              <a:t>THREE LEGGED</a:t>
            </a:r>
          </a:p>
          <a:p>
            <a:pPr algn="ctr">
              <a:lnSpc>
                <a:spcPts val="12290"/>
              </a:lnSpc>
            </a:pPr>
            <a:r>
              <a:rPr lang="en-US" sz="13655" spc="-136">
                <a:solidFill>
                  <a:srgbClr val="CD695E"/>
                </a:solidFill>
                <a:latin typeface="Bobby Jones Soft"/>
                <a:ea typeface="Bobby Jones Soft"/>
                <a:cs typeface="Bobby Jones Soft"/>
                <a:sym typeface="Bobby Jones Soft"/>
              </a:rPr>
              <a:t>RACE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TextBox 2"/>
          <p:cNvSpPr txBox="1"/>
          <p:nvPr/>
        </p:nvSpPr>
        <p:spPr>
          <a:xfrm>
            <a:off x="1028700" y="3183312"/>
            <a:ext cx="10300266" cy="5603875"/>
          </a:xfrm>
          <a:prstGeom prst="rect">
            <a:avLst/>
          </a:prstGeom>
        </p:spPr>
        <p:txBody>
          <a:bodyPr lIns="0" tIns="0" rIns="0" bIns="0" rtlCol="0" anchor="t">
            <a:spAutoFit/>
          </a:bodyPr>
          <a:lstStyle/>
          <a:p>
            <a:pPr algn="ctr">
              <a:lnSpc>
                <a:spcPts val="5599"/>
              </a:lnSpc>
              <a:spcBef>
                <a:spcPct val="0"/>
              </a:spcBef>
            </a:pPr>
            <a:r>
              <a:rPr lang="en-US" sz="3999">
                <a:solidFill>
                  <a:srgbClr val="8F3F36"/>
                </a:solidFill>
                <a:latin typeface="Nunito"/>
                <a:ea typeface="Nunito"/>
                <a:cs typeface="Nunito"/>
                <a:sym typeface="Nunito"/>
              </a:rPr>
              <a:t>This game was hard because you were stuck to them and you had to work together in order to win. </a:t>
            </a:r>
            <a:r>
              <a:rPr lang="en-US" sz="3999" u="none">
                <a:solidFill>
                  <a:srgbClr val="8F3F36"/>
                </a:solidFill>
                <a:latin typeface="Nunito"/>
                <a:ea typeface="Nunito"/>
                <a:cs typeface="Nunito"/>
                <a:sym typeface="Nunito"/>
              </a:rPr>
              <a:t>But, can you imagine being partners with someone who didn't want to go to the same place? One person wants to go left, and the other person wants to go right. That would be really frustrating!</a:t>
            </a:r>
          </a:p>
          <a:p>
            <a:pPr marL="0" lvl="0" indent="0" algn="ctr">
              <a:lnSpc>
                <a:spcPts val="5599"/>
              </a:lnSpc>
              <a:spcBef>
                <a:spcPct val="0"/>
              </a:spcBef>
            </a:pPr>
            <a:endParaRPr lang="en-US" sz="3999" u="none">
              <a:solidFill>
                <a:srgbClr val="8F3F36"/>
              </a:solidFill>
              <a:latin typeface="Nunito"/>
              <a:ea typeface="Nunito"/>
              <a:cs typeface="Nunito"/>
              <a:sym typeface="Nunito"/>
            </a:endParaRPr>
          </a:p>
        </p:txBody>
      </p:sp>
      <p:sp>
        <p:nvSpPr>
          <p:cNvPr id="3" name="Freeform 3"/>
          <p:cNvSpPr/>
          <p:nvPr/>
        </p:nvSpPr>
        <p:spPr>
          <a:xfrm>
            <a:off x="12325656" y="2783298"/>
            <a:ext cx="4933644" cy="5497096"/>
          </a:xfrm>
          <a:custGeom>
            <a:avLst/>
            <a:gdLst/>
            <a:ahLst/>
            <a:cxnLst/>
            <a:rect l="l" t="t" r="r" b="b"/>
            <a:pathLst>
              <a:path w="4933644" h="5497096">
                <a:moveTo>
                  <a:pt x="0" y="0"/>
                </a:moveTo>
                <a:lnTo>
                  <a:pt x="4933644" y="0"/>
                </a:lnTo>
                <a:lnTo>
                  <a:pt x="4933644" y="5497096"/>
                </a:lnTo>
                <a:lnTo>
                  <a:pt x="0" y="54970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TextBox 4"/>
          <p:cNvSpPr txBox="1"/>
          <p:nvPr/>
        </p:nvSpPr>
        <p:spPr>
          <a:xfrm>
            <a:off x="1689390" y="558739"/>
            <a:ext cx="14909220" cy="2224560"/>
          </a:xfrm>
          <a:prstGeom prst="rect">
            <a:avLst/>
          </a:prstGeom>
        </p:spPr>
        <p:txBody>
          <a:bodyPr lIns="0" tIns="0" rIns="0" bIns="0" rtlCol="0" anchor="t">
            <a:spAutoFit/>
          </a:bodyPr>
          <a:lstStyle/>
          <a:p>
            <a:pPr marL="0" lvl="0" indent="0" algn="ctr">
              <a:lnSpc>
                <a:spcPts val="15076"/>
              </a:lnSpc>
              <a:spcBef>
                <a:spcPct val="0"/>
              </a:spcBef>
            </a:pPr>
            <a:r>
              <a:rPr lang="en-US" sz="10768" spc="-107">
                <a:solidFill>
                  <a:srgbClr val="CD695E"/>
                </a:solidFill>
                <a:latin typeface="Bobby Jones Soft"/>
                <a:ea typeface="Bobby Jones Soft"/>
                <a:cs typeface="Bobby Jones Soft"/>
                <a:sym typeface="Bobby Jones Soft"/>
              </a:rPr>
              <a:t>WHY DID WE PLAY THE GAME?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Freeform 2"/>
          <p:cNvSpPr/>
          <p:nvPr/>
        </p:nvSpPr>
        <p:spPr>
          <a:xfrm>
            <a:off x="11803241" y="2671636"/>
            <a:ext cx="5456059" cy="5546184"/>
          </a:xfrm>
          <a:custGeom>
            <a:avLst/>
            <a:gdLst/>
            <a:ahLst/>
            <a:cxnLst/>
            <a:rect l="l" t="t" r="r" b="b"/>
            <a:pathLst>
              <a:path w="5456059" h="5546184">
                <a:moveTo>
                  <a:pt x="0" y="0"/>
                </a:moveTo>
                <a:lnTo>
                  <a:pt x="5456059" y="0"/>
                </a:lnTo>
                <a:lnTo>
                  <a:pt x="5456059" y="5546184"/>
                </a:lnTo>
                <a:lnTo>
                  <a:pt x="0" y="5546184"/>
                </a:lnTo>
                <a:lnTo>
                  <a:pt x="0" y="0"/>
                </a:lnTo>
                <a:close/>
              </a:path>
            </a:pathLst>
          </a:custGeom>
          <a:blipFill>
            <a:blip r:embed="rId2"/>
            <a:stretch>
              <a:fillRect/>
            </a:stretch>
          </a:blipFill>
        </p:spPr>
        <p:txBody>
          <a:bodyPr/>
          <a:lstStyle/>
          <a:p>
            <a:endParaRPr lang="en-CA"/>
          </a:p>
        </p:txBody>
      </p:sp>
      <p:sp>
        <p:nvSpPr>
          <p:cNvPr id="3" name="TextBox 3"/>
          <p:cNvSpPr txBox="1"/>
          <p:nvPr/>
        </p:nvSpPr>
        <p:spPr>
          <a:xfrm>
            <a:off x="6518917" y="715224"/>
            <a:ext cx="17099514" cy="1339063"/>
          </a:xfrm>
          <a:prstGeom prst="rect">
            <a:avLst/>
          </a:prstGeom>
        </p:spPr>
        <p:txBody>
          <a:bodyPr lIns="0" tIns="0" rIns="0" bIns="0" rtlCol="0" anchor="t">
            <a:spAutoFit/>
          </a:bodyPr>
          <a:lstStyle/>
          <a:p>
            <a:pPr marL="0" lvl="0" indent="0" algn="l">
              <a:lnSpc>
                <a:spcPts val="9969"/>
              </a:lnSpc>
            </a:pPr>
            <a:r>
              <a:rPr lang="en-US" sz="9969" spc="-99">
                <a:solidFill>
                  <a:srgbClr val="CD695E"/>
                </a:solidFill>
                <a:latin typeface="Bobby Jones Soft"/>
                <a:ea typeface="Bobby Jones Soft"/>
                <a:cs typeface="Bobby Jones Soft"/>
                <a:sym typeface="Bobby Jones Soft"/>
              </a:rPr>
              <a:t>MARRIAGE</a:t>
            </a:r>
          </a:p>
        </p:txBody>
      </p:sp>
      <p:sp>
        <p:nvSpPr>
          <p:cNvPr id="4" name="TextBox 4"/>
          <p:cNvSpPr txBox="1"/>
          <p:nvPr/>
        </p:nvSpPr>
        <p:spPr>
          <a:xfrm>
            <a:off x="520240" y="2230754"/>
            <a:ext cx="10291191" cy="7027546"/>
          </a:xfrm>
          <a:prstGeom prst="rect">
            <a:avLst/>
          </a:prstGeom>
        </p:spPr>
        <p:txBody>
          <a:bodyPr lIns="0" tIns="0" rIns="0" bIns="0" rtlCol="0" anchor="t">
            <a:spAutoFit/>
          </a:bodyPr>
          <a:lstStyle/>
          <a:p>
            <a:pPr algn="l">
              <a:lnSpc>
                <a:spcPts val="7979"/>
              </a:lnSpc>
              <a:spcBef>
                <a:spcPct val="0"/>
              </a:spcBef>
            </a:pPr>
            <a:r>
              <a:rPr lang="en-US" sz="5699">
                <a:solidFill>
                  <a:srgbClr val="8F3F36"/>
                </a:solidFill>
                <a:latin typeface="Nunito"/>
                <a:ea typeface="Nunito"/>
                <a:cs typeface="Nunito"/>
                <a:sym typeface="Nunito"/>
              </a:rPr>
              <a:t>Marriage is frustrating for everyone, because anyone you marry will be different from you. But it's important to agree on the most important ideas, or else it will be extra frustrating.</a:t>
            </a:r>
          </a:p>
          <a:p>
            <a:pPr marL="0" lvl="0" indent="0" algn="l">
              <a:lnSpc>
                <a:spcPts val="7979"/>
              </a:lnSpc>
              <a:spcBef>
                <a:spcPct val="0"/>
              </a:spcBef>
            </a:pPr>
            <a:endParaRPr lang="en-US" sz="5699">
              <a:solidFill>
                <a:srgbClr val="8F3F36"/>
              </a:solidFill>
              <a:latin typeface="Nunito"/>
              <a:ea typeface="Nunito"/>
              <a:cs typeface="Nunito"/>
              <a:sym typeface="Nuni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rot="-149846" flipV="1">
            <a:off x="834330" y="1075891"/>
            <a:ext cx="16619341" cy="8558961"/>
          </a:xfrm>
          <a:custGeom>
            <a:avLst/>
            <a:gdLst/>
            <a:ahLst/>
            <a:cxnLst/>
            <a:rect l="l" t="t" r="r" b="b"/>
            <a:pathLst>
              <a:path w="16619341" h="8558961">
                <a:moveTo>
                  <a:pt x="0" y="8558960"/>
                </a:moveTo>
                <a:lnTo>
                  <a:pt x="16619340" y="8558960"/>
                </a:lnTo>
                <a:lnTo>
                  <a:pt x="16619340" y="0"/>
                </a:lnTo>
                <a:lnTo>
                  <a:pt x="0" y="0"/>
                </a:lnTo>
                <a:lnTo>
                  <a:pt x="0" y="855896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560136" y="4578539"/>
            <a:ext cx="6937918" cy="1261440"/>
          </a:xfrm>
          <a:custGeom>
            <a:avLst/>
            <a:gdLst/>
            <a:ahLst/>
            <a:cxnLst/>
            <a:rect l="l" t="t" r="r" b="b"/>
            <a:pathLst>
              <a:path w="6937918" h="1261440">
                <a:moveTo>
                  <a:pt x="0" y="0"/>
                </a:moveTo>
                <a:lnTo>
                  <a:pt x="6937918" y="0"/>
                </a:lnTo>
                <a:lnTo>
                  <a:pt x="6937918" y="1261440"/>
                </a:lnTo>
                <a:lnTo>
                  <a:pt x="0" y="1261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TextBox 4"/>
          <p:cNvSpPr txBox="1"/>
          <p:nvPr/>
        </p:nvSpPr>
        <p:spPr>
          <a:xfrm>
            <a:off x="1706334" y="1736480"/>
            <a:ext cx="6645522" cy="1937184"/>
          </a:xfrm>
          <a:prstGeom prst="rect">
            <a:avLst/>
          </a:prstGeom>
        </p:spPr>
        <p:txBody>
          <a:bodyPr lIns="0" tIns="0" rIns="0" bIns="0" rtlCol="0" anchor="t">
            <a:spAutoFit/>
          </a:bodyPr>
          <a:lstStyle/>
          <a:p>
            <a:pPr marL="0" lvl="0" indent="0" algn="ctr">
              <a:lnSpc>
                <a:spcPts val="15076"/>
              </a:lnSpc>
              <a:spcBef>
                <a:spcPct val="0"/>
              </a:spcBef>
            </a:pPr>
            <a:r>
              <a:rPr lang="en-US" sz="10768" spc="-107">
                <a:solidFill>
                  <a:srgbClr val="CD695E"/>
                </a:solidFill>
                <a:latin typeface="Bobby Jones Soft"/>
                <a:ea typeface="Bobby Jones Soft"/>
                <a:cs typeface="Bobby Jones Soft"/>
                <a:sym typeface="Bobby Jones Soft"/>
              </a:rPr>
              <a:t>BIBLE VERSE</a:t>
            </a:r>
          </a:p>
        </p:txBody>
      </p:sp>
      <p:sp>
        <p:nvSpPr>
          <p:cNvPr id="5" name="TextBox 5"/>
          <p:cNvSpPr txBox="1"/>
          <p:nvPr/>
        </p:nvSpPr>
        <p:spPr>
          <a:xfrm>
            <a:off x="2225269" y="4943512"/>
            <a:ext cx="5607652" cy="626744"/>
          </a:xfrm>
          <a:prstGeom prst="rect">
            <a:avLst/>
          </a:prstGeom>
        </p:spPr>
        <p:txBody>
          <a:bodyPr lIns="0" tIns="0" rIns="0" bIns="0" rtlCol="0" anchor="t">
            <a:spAutoFit/>
          </a:bodyPr>
          <a:lstStyle/>
          <a:p>
            <a:pPr marL="0" lvl="0" indent="0" algn="ctr">
              <a:lnSpc>
                <a:spcPts val="4799"/>
              </a:lnSpc>
            </a:pPr>
            <a:r>
              <a:rPr lang="en-US" sz="4799">
                <a:solidFill>
                  <a:srgbClr val="8F3F36"/>
                </a:solidFill>
                <a:latin typeface="Nunito"/>
                <a:ea typeface="Nunito"/>
                <a:cs typeface="Nunito"/>
                <a:sym typeface="Nunito"/>
              </a:rPr>
              <a:t>Proverbs 31:30</a:t>
            </a:r>
          </a:p>
        </p:txBody>
      </p:sp>
      <p:sp>
        <p:nvSpPr>
          <p:cNvPr id="6" name="TextBox 6"/>
          <p:cNvSpPr txBox="1"/>
          <p:nvPr/>
        </p:nvSpPr>
        <p:spPr>
          <a:xfrm>
            <a:off x="9144000" y="2185959"/>
            <a:ext cx="7861414" cy="6296026"/>
          </a:xfrm>
          <a:prstGeom prst="rect">
            <a:avLst/>
          </a:prstGeom>
        </p:spPr>
        <p:txBody>
          <a:bodyPr lIns="0" tIns="0" rIns="0" bIns="0" rtlCol="0" anchor="t">
            <a:spAutoFit/>
          </a:bodyPr>
          <a:lstStyle/>
          <a:p>
            <a:pPr marL="0" lvl="0" indent="0" algn="l">
              <a:lnSpc>
                <a:spcPts val="8399"/>
              </a:lnSpc>
              <a:spcBef>
                <a:spcPct val="0"/>
              </a:spcBef>
            </a:pPr>
            <a:r>
              <a:rPr lang="en-US" sz="5999">
                <a:solidFill>
                  <a:srgbClr val="8F3F36"/>
                </a:solidFill>
                <a:latin typeface="Nunito"/>
                <a:ea typeface="Nunito"/>
                <a:cs typeface="Nunito"/>
                <a:sym typeface="Nunito"/>
              </a:rPr>
              <a:t>Charm can be deceiving, and beauty fades away, but a woman who honors the Lord deserves to be praised.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TextBox 2"/>
          <p:cNvSpPr txBox="1"/>
          <p:nvPr/>
        </p:nvSpPr>
        <p:spPr>
          <a:xfrm>
            <a:off x="1028700" y="3260324"/>
            <a:ext cx="16436173" cy="6308725"/>
          </a:xfrm>
          <a:prstGeom prst="rect">
            <a:avLst/>
          </a:prstGeom>
        </p:spPr>
        <p:txBody>
          <a:bodyPr lIns="0" tIns="0" rIns="0" bIns="0" rtlCol="0" anchor="t">
            <a:spAutoFit/>
          </a:bodyPr>
          <a:lstStyle/>
          <a:p>
            <a:pPr algn="l">
              <a:lnSpc>
                <a:spcPts val="5599"/>
              </a:lnSpc>
            </a:pPr>
            <a:r>
              <a:rPr lang="en-US" sz="3999">
                <a:solidFill>
                  <a:srgbClr val="8F3F36"/>
                </a:solidFill>
                <a:latin typeface="Nunito"/>
                <a:ea typeface="Nunito"/>
                <a:cs typeface="Nunito"/>
                <a:sym typeface="Nunito"/>
              </a:rPr>
              <a:t>The most important thing is, they need to honor the Lord. Some people are really good looking, but that's not as important. And some people are really charming. “Charming” means they've got a cool personality so everyone likes them. But, a cool personality is not as important.</a:t>
            </a:r>
          </a:p>
          <a:p>
            <a:pPr algn="l">
              <a:lnSpc>
                <a:spcPts val="5599"/>
              </a:lnSpc>
            </a:pPr>
            <a:endParaRPr lang="en-US" sz="3999">
              <a:solidFill>
                <a:srgbClr val="8F3F36"/>
              </a:solidFill>
              <a:latin typeface="Nunito"/>
              <a:ea typeface="Nunito"/>
              <a:cs typeface="Nunito"/>
              <a:sym typeface="Nunito"/>
            </a:endParaRPr>
          </a:p>
          <a:p>
            <a:pPr algn="l">
              <a:lnSpc>
                <a:spcPts val="5599"/>
              </a:lnSpc>
            </a:pPr>
            <a:r>
              <a:rPr lang="en-US" sz="3999">
                <a:solidFill>
                  <a:srgbClr val="8F3F36"/>
                </a:solidFill>
                <a:latin typeface="Nunito"/>
                <a:ea typeface="Nunito"/>
                <a:cs typeface="Nunito"/>
                <a:sym typeface="Nunito"/>
              </a:rPr>
              <a:t>People become less beautiful when they're old, and they become less cool when they're really old. But, a person who honors the Lord becomes more and more awesome.</a:t>
            </a:r>
          </a:p>
          <a:p>
            <a:pPr marL="0" lvl="0" indent="0" algn="l">
              <a:lnSpc>
                <a:spcPts val="5599"/>
              </a:lnSpc>
              <a:spcBef>
                <a:spcPct val="0"/>
              </a:spcBef>
            </a:pPr>
            <a:endParaRPr lang="en-US" sz="3999">
              <a:solidFill>
                <a:srgbClr val="8F3F36"/>
              </a:solidFill>
              <a:latin typeface="Nunito"/>
              <a:ea typeface="Nunito"/>
              <a:cs typeface="Nunito"/>
              <a:sym typeface="Nunito"/>
            </a:endParaRPr>
          </a:p>
        </p:txBody>
      </p:sp>
      <p:sp>
        <p:nvSpPr>
          <p:cNvPr id="3" name="TextBox 3"/>
          <p:cNvSpPr txBox="1"/>
          <p:nvPr/>
        </p:nvSpPr>
        <p:spPr>
          <a:xfrm>
            <a:off x="2147330" y="1841954"/>
            <a:ext cx="1529394" cy="1079503"/>
          </a:xfrm>
          <a:prstGeom prst="rect">
            <a:avLst/>
          </a:prstGeom>
        </p:spPr>
        <p:txBody>
          <a:bodyPr lIns="0" tIns="0" rIns="0" bIns="0" rtlCol="0" anchor="t">
            <a:spAutoFit/>
          </a:bodyPr>
          <a:lstStyle/>
          <a:p>
            <a:pPr marL="0" lvl="0" indent="0" algn="ctr">
              <a:lnSpc>
                <a:spcPts val="8000"/>
              </a:lnSpc>
            </a:pPr>
            <a:r>
              <a:rPr lang="en-US" sz="8000" spc="-80">
                <a:solidFill>
                  <a:srgbClr val="FAF1E7"/>
                </a:solidFill>
                <a:latin typeface="Bobby Jones Soft"/>
                <a:ea typeface="Bobby Jones Soft"/>
                <a:cs typeface="Bobby Jones Soft"/>
                <a:sym typeface="Bobby Jones Soft"/>
              </a:rPr>
              <a:t>3</a:t>
            </a:r>
          </a:p>
        </p:txBody>
      </p:sp>
      <p:sp>
        <p:nvSpPr>
          <p:cNvPr id="4" name="TextBox 4"/>
          <p:cNvSpPr txBox="1"/>
          <p:nvPr/>
        </p:nvSpPr>
        <p:spPr>
          <a:xfrm>
            <a:off x="325057" y="577789"/>
            <a:ext cx="17637886" cy="2265043"/>
          </a:xfrm>
          <a:prstGeom prst="rect">
            <a:avLst/>
          </a:prstGeom>
        </p:spPr>
        <p:txBody>
          <a:bodyPr lIns="0" tIns="0" rIns="0" bIns="0" rtlCol="0" anchor="t">
            <a:spAutoFit/>
          </a:bodyPr>
          <a:lstStyle/>
          <a:p>
            <a:pPr marL="0" lvl="0" indent="0" algn="ctr">
              <a:lnSpc>
                <a:spcPts val="13956"/>
              </a:lnSpc>
              <a:spcBef>
                <a:spcPct val="0"/>
              </a:spcBef>
            </a:pPr>
            <a:r>
              <a:rPr lang="en-US" sz="9969" spc="-99">
                <a:solidFill>
                  <a:srgbClr val="CD695E"/>
                </a:solidFill>
                <a:latin typeface="Bobby Jones Soft"/>
                <a:ea typeface="Bobby Jones Soft"/>
                <a:cs typeface="Bobby Jones Soft"/>
                <a:sym typeface="Bobby Jones Soft"/>
              </a:rPr>
              <a:t>WHAT HAPPENED IN THE BIBLE VERSE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TextBox 2"/>
          <p:cNvSpPr txBox="1"/>
          <p:nvPr/>
        </p:nvSpPr>
        <p:spPr>
          <a:xfrm>
            <a:off x="482109" y="1679181"/>
            <a:ext cx="10926339" cy="8159115"/>
          </a:xfrm>
          <a:prstGeom prst="rect">
            <a:avLst/>
          </a:prstGeom>
        </p:spPr>
        <p:txBody>
          <a:bodyPr lIns="0" tIns="0" rIns="0" bIns="0" rtlCol="0" anchor="t">
            <a:spAutoFit/>
          </a:bodyPr>
          <a:lstStyle/>
          <a:p>
            <a:pPr algn="l">
              <a:lnSpc>
                <a:spcPts val="7419"/>
              </a:lnSpc>
              <a:spcBef>
                <a:spcPct val="0"/>
              </a:spcBef>
            </a:pPr>
            <a:r>
              <a:rPr lang="en-US" sz="5299">
                <a:solidFill>
                  <a:srgbClr val="8F3F36"/>
                </a:solidFill>
                <a:latin typeface="Nunito"/>
                <a:ea typeface="Nunito"/>
                <a:cs typeface="Nunito"/>
                <a:sym typeface="Nunito"/>
              </a:rPr>
              <a:t>If</a:t>
            </a:r>
            <a:r>
              <a:rPr lang="en-US" sz="5299" u="none">
                <a:solidFill>
                  <a:srgbClr val="8F3F36"/>
                </a:solidFill>
                <a:latin typeface="Nunito"/>
                <a:ea typeface="Nunito"/>
                <a:cs typeface="Nunito"/>
                <a:sym typeface="Nunito"/>
              </a:rPr>
              <a:t> you find a person who really loves God, you can count on them to become amazing. They'll become kind, and wise, and powerful. They'll take care of you, and they'll respect you. And, if you can honor the Lord too, you'll have the greatest life together.</a:t>
            </a:r>
          </a:p>
          <a:p>
            <a:pPr marL="0" lvl="0" indent="0" algn="l">
              <a:lnSpc>
                <a:spcPts val="5599"/>
              </a:lnSpc>
              <a:spcBef>
                <a:spcPct val="0"/>
              </a:spcBef>
            </a:pPr>
            <a:endParaRPr lang="en-US" sz="5299" u="none">
              <a:solidFill>
                <a:srgbClr val="8F3F36"/>
              </a:solidFill>
              <a:latin typeface="Nunito"/>
              <a:ea typeface="Nunito"/>
              <a:cs typeface="Nunito"/>
              <a:sym typeface="Nunito"/>
            </a:endParaRPr>
          </a:p>
        </p:txBody>
      </p:sp>
      <p:sp>
        <p:nvSpPr>
          <p:cNvPr id="3" name="Freeform 3"/>
          <p:cNvSpPr/>
          <p:nvPr/>
        </p:nvSpPr>
        <p:spPr>
          <a:xfrm>
            <a:off x="11989312" y="1783956"/>
            <a:ext cx="6298688" cy="7271213"/>
          </a:xfrm>
          <a:custGeom>
            <a:avLst/>
            <a:gdLst/>
            <a:ahLst/>
            <a:cxnLst/>
            <a:rect l="l" t="t" r="r" b="b"/>
            <a:pathLst>
              <a:path w="6298688" h="7271213">
                <a:moveTo>
                  <a:pt x="0" y="0"/>
                </a:moveTo>
                <a:lnTo>
                  <a:pt x="6298688" y="0"/>
                </a:lnTo>
                <a:lnTo>
                  <a:pt x="6298688" y="7271213"/>
                </a:lnTo>
                <a:lnTo>
                  <a:pt x="0" y="72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TextBox 4"/>
          <p:cNvSpPr txBox="1"/>
          <p:nvPr/>
        </p:nvSpPr>
        <p:spPr>
          <a:xfrm>
            <a:off x="482109" y="444894"/>
            <a:ext cx="18288000" cy="1339063"/>
          </a:xfrm>
          <a:prstGeom prst="rect">
            <a:avLst/>
          </a:prstGeom>
        </p:spPr>
        <p:txBody>
          <a:bodyPr lIns="0" tIns="0" rIns="0" bIns="0" rtlCol="0" anchor="t">
            <a:spAutoFit/>
          </a:bodyPr>
          <a:lstStyle/>
          <a:p>
            <a:pPr marL="0" lvl="0" indent="0" algn="l">
              <a:lnSpc>
                <a:spcPts val="9969"/>
              </a:lnSpc>
            </a:pPr>
            <a:r>
              <a:rPr lang="en-US" sz="9969" spc="-99">
                <a:solidFill>
                  <a:srgbClr val="CD695E"/>
                </a:solidFill>
                <a:latin typeface="Bobby Jones Soft"/>
                <a:ea typeface="Bobby Jones Soft"/>
                <a:cs typeface="Bobby Jones Soft"/>
                <a:sym typeface="Bobby Jones Soft"/>
              </a:rPr>
              <a:t>HOW CAN WE APPLY THIS TO OUR LIFE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Freeform 2"/>
          <p:cNvSpPr/>
          <p:nvPr/>
        </p:nvSpPr>
        <p:spPr>
          <a:xfrm rot="915669">
            <a:off x="15324817" y="5493434"/>
            <a:ext cx="9838759" cy="9983980"/>
          </a:xfrm>
          <a:custGeom>
            <a:avLst/>
            <a:gdLst/>
            <a:ahLst/>
            <a:cxnLst/>
            <a:rect l="l" t="t" r="r" b="b"/>
            <a:pathLst>
              <a:path w="9838759" h="9983980">
                <a:moveTo>
                  <a:pt x="0" y="0"/>
                </a:moveTo>
                <a:lnTo>
                  <a:pt x="9838759" y="0"/>
                </a:lnTo>
                <a:lnTo>
                  <a:pt x="9838759" y="9983980"/>
                </a:lnTo>
                <a:lnTo>
                  <a:pt x="0" y="9983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rot="726516">
            <a:off x="-5409953" y="-5418091"/>
            <a:ext cx="9838759" cy="9983980"/>
          </a:xfrm>
          <a:custGeom>
            <a:avLst/>
            <a:gdLst/>
            <a:ahLst/>
            <a:cxnLst/>
            <a:rect l="l" t="t" r="r" b="b"/>
            <a:pathLst>
              <a:path w="9838759" h="9983980">
                <a:moveTo>
                  <a:pt x="0" y="0"/>
                </a:moveTo>
                <a:lnTo>
                  <a:pt x="9838759" y="0"/>
                </a:lnTo>
                <a:lnTo>
                  <a:pt x="9838759" y="9983981"/>
                </a:lnTo>
                <a:lnTo>
                  <a:pt x="0" y="9983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a:off x="14184306" y="8767683"/>
            <a:ext cx="2369014" cy="867651"/>
          </a:xfrm>
          <a:custGeom>
            <a:avLst/>
            <a:gdLst/>
            <a:ahLst/>
            <a:cxnLst/>
            <a:rect l="l" t="t" r="r" b="b"/>
            <a:pathLst>
              <a:path w="2369014" h="867651">
                <a:moveTo>
                  <a:pt x="0" y="0"/>
                </a:moveTo>
                <a:lnTo>
                  <a:pt x="2369015" y="0"/>
                </a:lnTo>
                <a:lnTo>
                  <a:pt x="2369015" y="867651"/>
                </a:lnTo>
                <a:lnTo>
                  <a:pt x="0" y="8676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TextBox 5"/>
          <p:cNvSpPr txBox="1"/>
          <p:nvPr/>
        </p:nvSpPr>
        <p:spPr>
          <a:xfrm>
            <a:off x="737194" y="639976"/>
            <a:ext cx="17378281" cy="2043452"/>
          </a:xfrm>
          <a:prstGeom prst="rect">
            <a:avLst/>
          </a:prstGeom>
        </p:spPr>
        <p:txBody>
          <a:bodyPr lIns="0" tIns="0" rIns="0" bIns="0" rtlCol="0" anchor="t">
            <a:spAutoFit/>
          </a:bodyPr>
          <a:lstStyle/>
          <a:p>
            <a:pPr algn="ctr">
              <a:lnSpc>
                <a:spcPts val="11252"/>
              </a:lnSpc>
            </a:pPr>
            <a:r>
              <a:rPr lang="en-US" sz="8037" spc="-80">
                <a:solidFill>
                  <a:srgbClr val="CD695E"/>
                </a:solidFill>
                <a:latin typeface="Bobby Jones Soft"/>
                <a:ea typeface="Bobby Jones Soft"/>
                <a:cs typeface="Bobby Jones Soft"/>
                <a:sym typeface="Bobby Jones Soft"/>
              </a:rPr>
              <a:t>WHERE CAN WE FIND OUR </a:t>
            </a:r>
          </a:p>
          <a:p>
            <a:pPr marL="0" lvl="0" indent="0" algn="ctr">
              <a:lnSpc>
                <a:spcPts val="11252"/>
              </a:lnSpc>
              <a:spcBef>
                <a:spcPct val="0"/>
              </a:spcBef>
            </a:pPr>
            <a:r>
              <a:rPr lang="en-US" sz="8037" spc="-80">
                <a:solidFill>
                  <a:srgbClr val="CD695E"/>
                </a:solidFill>
                <a:latin typeface="Bobby Jones Soft"/>
                <a:ea typeface="Bobby Jones Soft"/>
                <a:cs typeface="Bobby Jones Soft"/>
                <a:sym typeface="Bobby Jones Soft"/>
              </a:rPr>
              <a:t>BIGGEST MISTAKES</a:t>
            </a:r>
          </a:p>
        </p:txBody>
      </p:sp>
      <p:sp>
        <p:nvSpPr>
          <p:cNvPr id="6" name="TextBox 6"/>
          <p:cNvSpPr txBox="1"/>
          <p:nvPr/>
        </p:nvSpPr>
        <p:spPr>
          <a:xfrm>
            <a:off x="2069625" y="2790891"/>
            <a:ext cx="14148751" cy="5669303"/>
          </a:xfrm>
          <a:prstGeom prst="rect">
            <a:avLst/>
          </a:prstGeom>
        </p:spPr>
        <p:txBody>
          <a:bodyPr lIns="0" tIns="0" rIns="0" bIns="0" rtlCol="0" anchor="t">
            <a:spAutoFit/>
          </a:bodyPr>
          <a:lstStyle/>
          <a:p>
            <a:pPr marL="2331526" lvl="1" indent="-1165763" algn="ctr">
              <a:lnSpc>
                <a:spcPts val="15118"/>
              </a:lnSpc>
              <a:buAutoNum type="arabicPeriod"/>
            </a:pPr>
            <a:r>
              <a:rPr lang="en-US" sz="10799">
                <a:solidFill>
                  <a:srgbClr val="8F3F36"/>
                </a:solidFill>
                <a:latin typeface="Nunito"/>
                <a:ea typeface="Nunito"/>
                <a:cs typeface="Nunito"/>
                <a:sym typeface="Nunito"/>
              </a:rPr>
              <a:t>Our THOUGHTS </a:t>
            </a:r>
          </a:p>
          <a:p>
            <a:pPr marL="2331526" lvl="1" indent="-1165763" algn="ctr">
              <a:lnSpc>
                <a:spcPts val="15118"/>
              </a:lnSpc>
              <a:buAutoNum type="arabicPeriod"/>
            </a:pPr>
            <a:r>
              <a:rPr lang="en-US" sz="10799">
                <a:solidFill>
                  <a:srgbClr val="8F3F36"/>
                </a:solidFill>
                <a:latin typeface="Nunito"/>
                <a:ea typeface="Nunito"/>
                <a:cs typeface="Nunito"/>
                <a:sym typeface="Nunito"/>
              </a:rPr>
              <a:t>Our WORDS</a:t>
            </a:r>
          </a:p>
          <a:p>
            <a:pPr marL="2331526" lvl="1" indent="-1165763" algn="ctr">
              <a:lnSpc>
                <a:spcPts val="15118"/>
              </a:lnSpc>
              <a:spcBef>
                <a:spcPct val="0"/>
              </a:spcBef>
              <a:buAutoNum type="arabicPeriod"/>
            </a:pPr>
            <a:r>
              <a:rPr lang="en-US" sz="10799">
                <a:solidFill>
                  <a:srgbClr val="8F3F36"/>
                </a:solidFill>
                <a:latin typeface="Nunito"/>
                <a:ea typeface="Nunito"/>
                <a:cs typeface="Nunito"/>
                <a:sym typeface="Nunito"/>
              </a:rPr>
              <a:t>Our ACTIONS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a:off x="7557897" y="5143500"/>
            <a:ext cx="3172206" cy="4523645"/>
          </a:xfrm>
          <a:custGeom>
            <a:avLst/>
            <a:gdLst/>
            <a:ahLst/>
            <a:cxnLst/>
            <a:rect l="l" t="t" r="r" b="b"/>
            <a:pathLst>
              <a:path w="3172206" h="4523645">
                <a:moveTo>
                  <a:pt x="0" y="0"/>
                </a:moveTo>
                <a:lnTo>
                  <a:pt x="3172206" y="0"/>
                </a:lnTo>
                <a:lnTo>
                  <a:pt x="3172206" y="4523645"/>
                </a:lnTo>
                <a:lnTo>
                  <a:pt x="0" y="4523645"/>
                </a:lnTo>
                <a:lnTo>
                  <a:pt x="0" y="0"/>
                </a:lnTo>
                <a:close/>
              </a:path>
            </a:pathLst>
          </a:custGeom>
          <a:blipFill>
            <a:blip r:embed="rId2"/>
            <a:stretch>
              <a:fillRect/>
            </a:stretch>
          </a:blipFill>
        </p:spPr>
        <p:txBody>
          <a:bodyPr/>
          <a:lstStyle/>
          <a:p>
            <a:endParaRPr lang="en-CA"/>
          </a:p>
        </p:txBody>
      </p:sp>
      <p:sp>
        <p:nvSpPr>
          <p:cNvPr id="3" name="TextBox 3"/>
          <p:cNvSpPr txBox="1"/>
          <p:nvPr/>
        </p:nvSpPr>
        <p:spPr>
          <a:xfrm>
            <a:off x="0" y="328752"/>
            <a:ext cx="18288000" cy="6481444"/>
          </a:xfrm>
          <a:prstGeom prst="rect">
            <a:avLst/>
          </a:prstGeom>
        </p:spPr>
        <p:txBody>
          <a:bodyPr lIns="0" tIns="0" rIns="0" bIns="0" rtlCol="0" anchor="t">
            <a:spAutoFit/>
          </a:bodyPr>
          <a:lstStyle/>
          <a:p>
            <a:pPr algn="ctr">
              <a:lnSpc>
                <a:spcPts val="12880"/>
              </a:lnSpc>
            </a:pPr>
            <a:r>
              <a:rPr lang="en-US" sz="9200">
                <a:solidFill>
                  <a:srgbClr val="F38A82"/>
                </a:solidFill>
                <a:latin typeface="Bobby Jones Soft"/>
                <a:ea typeface="Bobby Jones Soft"/>
                <a:cs typeface="Bobby Jones Soft"/>
                <a:sym typeface="Bobby Jones Soft"/>
              </a:rPr>
              <a:t>A person who honors the Lord will become like Jesus. What's your favorite thing about Jesus?</a:t>
            </a:r>
          </a:p>
          <a:p>
            <a:pPr algn="ctr">
              <a:lnSpc>
                <a:spcPts val="12880"/>
              </a:lnSpc>
            </a:pPr>
            <a:endParaRPr lang="en-US" sz="9200">
              <a:solidFill>
                <a:srgbClr val="F38A82"/>
              </a:solidFill>
              <a:latin typeface="Bobby Jones Soft"/>
              <a:ea typeface="Bobby Jones Soft"/>
              <a:cs typeface="Bobby Jones Soft"/>
              <a:sym typeface="Bobby Jones Sof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TextBox 2"/>
          <p:cNvSpPr txBox="1"/>
          <p:nvPr/>
        </p:nvSpPr>
        <p:spPr>
          <a:xfrm>
            <a:off x="0" y="3085984"/>
            <a:ext cx="16361032" cy="6762117"/>
          </a:xfrm>
          <a:prstGeom prst="rect">
            <a:avLst/>
          </a:prstGeom>
        </p:spPr>
        <p:txBody>
          <a:bodyPr lIns="0" tIns="0" rIns="0" bIns="0" rtlCol="0" anchor="t">
            <a:spAutoFit/>
          </a:bodyPr>
          <a:lstStyle/>
          <a:p>
            <a:pPr marL="1381747" lvl="1" indent="-690873" algn="l">
              <a:lnSpc>
                <a:spcPts val="8959"/>
              </a:lnSpc>
              <a:buAutoNum type="arabicPeriod"/>
            </a:pPr>
            <a:r>
              <a:rPr lang="en-US" sz="6399">
                <a:solidFill>
                  <a:srgbClr val="8F3F36"/>
                </a:solidFill>
                <a:latin typeface="Nunito"/>
                <a:ea typeface="Nunito"/>
                <a:cs typeface="Nunito"/>
                <a:sym typeface="Nunito"/>
              </a:rPr>
              <a:t>We should find someone who WORKS hard</a:t>
            </a:r>
          </a:p>
          <a:p>
            <a:pPr marL="1381747" lvl="1" indent="-690873" algn="l">
              <a:lnSpc>
                <a:spcPts val="8959"/>
              </a:lnSpc>
              <a:buAutoNum type="arabicPeriod"/>
            </a:pPr>
            <a:r>
              <a:rPr lang="en-US" sz="6399">
                <a:solidFill>
                  <a:srgbClr val="8F3F36"/>
                </a:solidFill>
                <a:latin typeface="Nunito"/>
                <a:ea typeface="Nunito"/>
                <a:cs typeface="Nunito"/>
                <a:sym typeface="Nunito"/>
              </a:rPr>
              <a:t>We should find someone who SERVES people </a:t>
            </a:r>
          </a:p>
          <a:p>
            <a:pPr marL="1381747" lvl="1" indent="-690873" algn="l">
              <a:lnSpc>
                <a:spcPts val="8959"/>
              </a:lnSpc>
              <a:spcBef>
                <a:spcPct val="0"/>
              </a:spcBef>
              <a:buAutoNum type="arabicPeriod"/>
            </a:pPr>
            <a:r>
              <a:rPr lang="en-US" sz="6399">
                <a:solidFill>
                  <a:srgbClr val="8F3F36"/>
                </a:solidFill>
                <a:latin typeface="Nunito"/>
                <a:ea typeface="Nunito"/>
                <a:cs typeface="Nunito"/>
                <a:sym typeface="Nunito"/>
              </a:rPr>
              <a:t>We should find someone who LOVES God</a:t>
            </a:r>
          </a:p>
        </p:txBody>
      </p:sp>
      <p:sp>
        <p:nvSpPr>
          <p:cNvPr id="3" name="Freeform 3"/>
          <p:cNvSpPr/>
          <p:nvPr/>
        </p:nvSpPr>
        <p:spPr>
          <a:xfrm>
            <a:off x="16028325" y="2996701"/>
            <a:ext cx="2259675" cy="1756897"/>
          </a:xfrm>
          <a:custGeom>
            <a:avLst/>
            <a:gdLst/>
            <a:ahLst/>
            <a:cxnLst/>
            <a:rect l="l" t="t" r="r" b="b"/>
            <a:pathLst>
              <a:path w="2259675" h="1756897">
                <a:moveTo>
                  <a:pt x="0" y="0"/>
                </a:moveTo>
                <a:lnTo>
                  <a:pt x="2259675" y="0"/>
                </a:lnTo>
                <a:lnTo>
                  <a:pt x="2259675" y="1756897"/>
                </a:lnTo>
                <a:lnTo>
                  <a:pt x="0" y="1756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a:off x="15737936" y="5143500"/>
            <a:ext cx="2259675" cy="2297001"/>
          </a:xfrm>
          <a:custGeom>
            <a:avLst/>
            <a:gdLst/>
            <a:ahLst/>
            <a:cxnLst/>
            <a:rect l="l" t="t" r="r" b="b"/>
            <a:pathLst>
              <a:path w="2259675" h="2297001">
                <a:moveTo>
                  <a:pt x="0" y="0"/>
                </a:moveTo>
                <a:lnTo>
                  <a:pt x="2259675" y="0"/>
                </a:lnTo>
                <a:lnTo>
                  <a:pt x="2259675" y="2297001"/>
                </a:lnTo>
                <a:lnTo>
                  <a:pt x="0" y="2297001"/>
                </a:lnTo>
                <a:lnTo>
                  <a:pt x="0" y="0"/>
                </a:lnTo>
                <a:close/>
              </a:path>
            </a:pathLst>
          </a:custGeom>
          <a:blipFill>
            <a:blip r:embed="rId4"/>
            <a:stretch>
              <a:fillRect/>
            </a:stretch>
          </a:blipFill>
        </p:spPr>
        <p:txBody>
          <a:bodyPr/>
          <a:lstStyle/>
          <a:p>
            <a:endParaRPr lang="en-CA"/>
          </a:p>
        </p:txBody>
      </p:sp>
      <p:sp>
        <p:nvSpPr>
          <p:cNvPr id="5" name="Freeform 5"/>
          <p:cNvSpPr/>
          <p:nvPr/>
        </p:nvSpPr>
        <p:spPr>
          <a:xfrm>
            <a:off x="15287570" y="7831026"/>
            <a:ext cx="2710040" cy="2455974"/>
          </a:xfrm>
          <a:custGeom>
            <a:avLst/>
            <a:gdLst/>
            <a:ahLst/>
            <a:cxnLst/>
            <a:rect l="l" t="t" r="r" b="b"/>
            <a:pathLst>
              <a:path w="2710040" h="2455974">
                <a:moveTo>
                  <a:pt x="0" y="0"/>
                </a:moveTo>
                <a:lnTo>
                  <a:pt x="2710041" y="0"/>
                </a:lnTo>
                <a:lnTo>
                  <a:pt x="2710041" y="2455974"/>
                </a:lnTo>
                <a:lnTo>
                  <a:pt x="0" y="2455974"/>
                </a:lnTo>
                <a:lnTo>
                  <a:pt x="0" y="0"/>
                </a:lnTo>
                <a:close/>
              </a:path>
            </a:pathLst>
          </a:custGeom>
          <a:blipFill>
            <a:blip r:embed="rId5"/>
            <a:stretch>
              <a:fillRect/>
            </a:stretch>
          </a:blipFill>
        </p:spPr>
        <p:txBody>
          <a:bodyPr/>
          <a:lstStyle/>
          <a:p>
            <a:endParaRPr lang="en-CA"/>
          </a:p>
        </p:txBody>
      </p:sp>
      <p:sp>
        <p:nvSpPr>
          <p:cNvPr id="6" name="TextBox 6"/>
          <p:cNvSpPr txBox="1"/>
          <p:nvPr/>
        </p:nvSpPr>
        <p:spPr>
          <a:xfrm>
            <a:off x="194132" y="400339"/>
            <a:ext cx="18093868" cy="2596363"/>
          </a:xfrm>
          <a:prstGeom prst="rect">
            <a:avLst/>
          </a:prstGeom>
        </p:spPr>
        <p:txBody>
          <a:bodyPr lIns="0" tIns="0" rIns="0" bIns="0" rtlCol="0" anchor="t">
            <a:spAutoFit/>
          </a:bodyPr>
          <a:lstStyle/>
          <a:p>
            <a:pPr marL="0" lvl="0" indent="0" algn="l">
              <a:lnSpc>
                <a:spcPts val="9969"/>
              </a:lnSpc>
            </a:pPr>
            <a:r>
              <a:rPr lang="en-US" sz="9969" spc="-99">
                <a:solidFill>
                  <a:srgbClr val="CD695E"/>
                </a:solidFill>
                <a:latin typeface="Bobby Jones Soft"/>
                <a:ea typeface="Bobby Jones Soft"/>
                <a:cs typeface="Bobby Jones Soft"/>
                <a:sym typeface="Bobby Jones Soft"/>
              </a:rPr>
              <a:t>HOW CAN WE FIND THE RIGHT PERSON TO MARRY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3" name="TextBox 3"/>
          <p:cNvSpPr txBox="1"/>
          <p:nvPr/>
        </p:nvSpPr>
        <p:spPr>
          <a:xfrm>
            <a:off x="3352800" y="342900"/>
            <a:ext cx="10962780" cy="2054986"/>
          </a:xfrm>
          <a:prstGeom prst="rect">
            <a:avLst/>
          </a:prstGeom>
        </p:spPr>
        <p:txBody>
          <a:bodyPr lIns="0" tIns="0" rIns="0" bIns="0" rtlCol="0" anchor="t">
            <a:spAutoFit/>
          </a:bodyPr>
          <a:lstStyle/>
          <a:p>
            <a:pPr algn="ctr">
              <a:lnSpc>
                <a:spcPts val="16658"/>
              </a:lnSpc>
            </a:pPr>
            <a:r>
              <a:rPr lang="en-US" sz="11898" dirty="0">
                <a:solidFill>
                  <a:srgbClr val="F5A7BB"/>
                </a:solidFill>
                <a:latin typeface="Bobby Jones Soft"/>
                <a:ea typeface="Bobby Jones Soft"/>
                <a:cs typeface="Bobby Jones Soft"/>
                <a:sym typeface="Bobby Jones Soft"/>
              </a:rPr>
              <a:t>Hot Chocolate!</a:t>
            </a:r>
          </a:p>
        </p:txBody>
      </p:sp>
      <p:pic>
        <p:nvPicPr>
          <p:cNvPr id="5" name="Picture 4" descr="A cup of hot chocolate&#10;&#10;AI-generated content may be incorrect.">
            <a:extLst>
              <a:ext uri="{FF2B5EF4-FFF2-40B4-BE49-F238E27FC236}">
                <a16:creationId xmlns:a16="http://schemas.microsoft.com/office/drawing/2014/main" id="{11A03E73-4B02-B923-2160-E4A0D8BB2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377929"/>
            <a:ext cx="10962780" cy="731816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a:extLst>
            <a:ext uri="{FF2B5EF4-FFF2-40B4-BE49-F238E27FC236}">
              <a16:creationId xmlns:a16="http://schemas.microsoft.com/office/drawing/2014/main" id="{62D717D2-23A3-8A3F-ABB1-3275B3CF79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4480853-BA5B-FE63-2BC6-9AAC2E0E8272}"/>
              </a:ext>
            </a:extLst>
          </p:cNvPr>
          <p:cNvSpPr/>
          <p:nvPr/>
        </p:nvSpPr>
        <p:spPr>
          <a:xfrm>
            <a:off x="2474242" y="1028700"/>
            <a:ext cx="3888486" cy="8229600"/>
          </a:xfrm>
          <a:custGeom>
            <a:avLst/>
            <a:gdLst/>
            <a:ahLst/>
            <a:cxnLst/>
            <a:rect l="l" t="t" r="r" b="b"/>
            <a:pathLst>
              <a:path w="3888486" h="8229600">
                <a:moveTo>
                  <a:pt x="0" y="0"/>
                </a:moveTo>
                <a:lnTo>
                  <a:pt x="3888486" y="0"/>
                </a:lnTo>
                <a:lnTo>
                  <a:pt x="3888486" y="8229600"/>
                </a:lnTo>
                <a:lnTo>
                  <a:pt x="0" y="8229600"/>
                </a:lnTo>
                <a:lnTo>
                  <a:pt x="0" y="0"/>
                </a:lnTo>
                <a:close/>
              </a:path>
            </a:pathLst>
          </a:custGeom>
          <a:blipFill>
            <a:blip r:embed="rId2"/>
            <a:stretch>
              <a:fillRect/>
            </a:stretch>
          </a:blipFill>
        </p:spPr>
        <p:txBody>
          <a:bodyPr/>
          <a:lstStyle/>
          <a:p>
            <a:endParaRPr lang="en-CA"/>
          </a:p>
        </p:txBody>
      </p:sp>
      <p:sp>
        <p:nvSpPr>
          <p:cNvPr id="3" name="TextBox 3">
            <a:extLst>
              <a:ext uri="{FF2B5EF4-FFF2-40B4-BE49-F238E27FC236}">
                <a16:creationId xmlns:a16="http://schemas.microsoft.com/office/drawing/2014/main" id="{4C3115C8-5A5C-58D6-EE1F-BF8341F27BA7}"/>
              </a:ext>
            </a:extLst>
          </p:cNvPr>
          <p:cNvSpPr txBox="1"/>
          <p:nvPr/>
        </p:nvSpPr>
        <p:spPr>
          <a:xfrm>
            <a:off x="7325220" y="1865616"/>
            <a:ext cx="10962780" cy="6298593"/>
          </a:xfrm>
          <a:prstGeom prst="rect">
            <a:avLst/>
          </a:prstGeom>
        </p:spPr>
        <p:txBody>
          <a:bodyPr lIns="0" tIns="0" rIns="0" bIns="0" rtlCol="0" anchor="t">
            <a:spAutoFit/>
          </a:bodyPr>
          <a:lstStyle/>
          <a:p>
            <a:pPr algn="ctr">
              <a:lnSpc>
                <a:spcPts val="16658"/>
              </a:lnSpc>
            </a:pPr>
            <a:r>
              <a:rPr lang="en-US" sz="11898">
                <a:solidFill>
                  <a:srgbClr val="F5A7BB"/>
                </a:solidFill>
                <a:latin typeface="Bobby Jones Soft"/>
                <a:ea typeface="Bobby Jones Soft"/>
                <a:cs typeface="Bobby Jones Soft"/>
                <a:sym typeface="Bobby Jones Soft"/>
              </a:rPr>
              <a:t>ICe cream and rootbeer floats</a:t>
            </a:r>
          </a:p>
        </p:txBody>
      </p:sp>
    </p:spTree>
    <p:extLst>
      <p:ext uri="{BB962C8B-B14F-4D97-AF65-F5344CB8AC3E}">
        <p14:creationId xmlns:p14="http://schemas.microsoft.com/office/powerpoint/2010/main" val="23225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Freeform 2"/>
          <p:cNvSpPr/>
          <p:nvPr/>
        </p:nvSpPr>
        <p:spPr>
          <a:xfrm>
            <a:off x="2860150" y="-963006"/>
            <a:ext cx="12596096" cy="12782016"/>
          </a:xfrm>
          <a:custGeom>
            <a:avLst/>
            <a:gdLst/>
            <a:ahLst/>
            <a:cxnLst/>
            <a:rect l="l" t="t" r="r" b="b"/>
            <a:pathLst>
              <a:path w="12596096" h="12782016">
                <a:moveTo>
                  <a:pt x="0" y="0"/>
                </a:moveTo>
                <a:lnTo>
                  <a:pt x="12596096" y="0"/>
                </a:lnTo>
                <a:lnTo>
                  <a:pt x="12596096" y="12782016"/>
                </a:lnTo>
                <a:lnTo>
                  <a:pt x="0" y="127820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707231" y="-963006"/>
            <a:ext cx="6686495" cy="4824975"/>
          </a:xfrm>
          <a:custGeom>
            <a:avLst/>
            <a:gdLst/>
            <a:ahLst/>
            <a:cxnLst/>
            <a:rect l="l" t="t" r="r" b="b"/>
            <a:pathLst>
              <a:path w="6686495" h="4824975">
                <a:moveTo>
                  <a:pt x="0" y="0"/>
                </a:moveTo>
                <a:lnTo>
                  <a:pt x="6686495" y="0"/>
                </a:lnTo>
                <a:lnTo>
                  <a:pt x="6686495" y="4824974"/>
                </a:lnTo>
                <a:lnTo>
                  <a:pt x="0" y="48249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13030473" y="6845813"/>
            <a:ext cx="6686495" cy="4824975"/>
          </a:xfrm>
          <a:custGeom>
            <a:avLst/>
            <a:gdLst/>
            <a:ahLst/>
            <a:cxnLst/>
            <a:rect l="l" t="t" r="r" b="b"/>
            <a:pathLst>
              <a:path w="6686495" h="4824975">
                <a:moveTo>
                  <a:pt x="0" y="0"/>
                </a:moveTo>
                <a:lnTo>
                  <a:pt x="6686495" y="0"/>
                </a:lnTo>
                <a:lnTo>
                  <a:pt x="6686495" y="4824974"/>
                </a:lnTo>
                <a:lnTo>
                  <a:pt x="0" y="48249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Freeform 5"/>
          <p:cNvSpPr/>
          <p:nvPr/>
        </p:nvSpPr>
        <p:spPr>
          <a:xfrm>
            <a:off x="16142998" y="1028700"/>
            <a:ext cx="3155802" cy="2214799"/>
          </a:xfrm>
          <a:custGeom>
            <a:avLst/>
            <a:gdLst/>
            <a:ahLst/>
            <a:cxnLst/>
            <a:rect l="l" t="t" r="r" b="b"/>
            <a:pathLst>
              <a:path w="3155802" h="2214799">
                <a:moveTo>
                  <a:pt x="0" y="0"/>
                </a:moveTo>
                <a:lnTo>
                  <a:pt x="3155802" y="0"/>
                </a:lnTo>
                <a:lnTo>
                  <a:pt x="3155802" y="2214799"/>
                </a:lnTo>
                <a:lnTo>
                  <a:pt x="0" y="22147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6" name="Freeform 6"/>
          <p:cNvSpPr/>
          <p:nvPr/>
        </p:nvSpPr>
        <p:spPr>
          <a:xfrm>
            <a:off x="210692" y="6845813"/>
            <a:ext cx="1636017" cy="2063783"/>
          </a:xfrm>
          <a:custGeom>
            <a:avLst/>
            <a:gdLst/>
            <a:ahLst/>
            <a:cxnLst/>
            <a:rect l="l" t="t" r="r" b="b"/>
            <a:pathLst>
              <a:path w="1636017" h="2063783">
                <a:moveTo>
                  <a:pt x="0" y="0"/>
                </a:moveTo>
                <a:lnTo>
                  <a:pt x="1636016" y="0"/>
                </a:lnTo>
                <a:lnTo>
                  <a:pt x="1636016" y="2063782"/>
                </a:lnTo>
                <a:lnTo>
                  <a:pt x="0" y="20637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7" name="TextBox 7"/>
          <p:cNvSpPr txBox="1"/>
          <p:nvPr/>
        </p:nvSpPr>
        <p:spPr>
          <a:xfrm>
            <a:off x="2860150" y="2703016"/>
            <a:ext cx="12567700" cy="4440734"/>
          </a:xfrm>
          <a:prstGeom prst="rect">
            <a:avLst/>
          </a:prstGeom>
        </p:spPr>
        <p:txBody>
          <a:bodyPr lIns="0" tIns="0" rIns="0" bIns="0" rtlCol="0" anchor="t">
            <a:spAutoFit/>
          </a:bodyPr>
          <a:lstStyle/>
          <a:p>
            <a:pPr algn="ctr">
              <a:lnSpc>
                <a:spcPts val="16699"/>
              </a:lnSpc>
            </a:pPr>
            <a:r>
              <a:rPr lang="en-US" sz="18554" spc="-185">
                <a:solidFill>
                  <a:srgbClr val="CD695E"/>
                </a:solidFill>
                <a:latin typeface="Bobby Jones Soft"/>
                <a:ea typeface="Bobby Jones Soft"/>
                <a:cs typeface="Bobby Jones Soft"/>
                <a:sym typeface="Bobby Jones Soft"/>
              </a:rPr>
              <a:t>DEAL OR </a:t>
            </a:r>
          </a:p>
          <a:p>
            <a:pPr algn="ctr">
              <a:lnSpc>
                <a:spcPts val="16699"/>
              </a:lnSpc>
            </a:pPr>
            <a:r>
              <a:rPr lang="en-US" sz="18554" spc="-185">
                <a:solidFill>
                  <a:srgbClr val="CD695E"/>
                </a:solidFill>
                <a:latin typeface="Bobby Jones Soft"/>
                <a:ea typeface="Bobby Jones Soft"/>
                <a:cs typeface="Bobby Jones Soft"/>
                <a:sym typeface="Bobby Jones Soft"/>
              </a:rPr>
              <a:t>NO DEAL</a:t>
            </a:r>
          </a:p>
        </p:txBody>
      </p:sp>
      <p:sp>
        <p:nvSpPr>
          <p:cNvPr id="8" name="TextBox 8"/>
          <p:cNvSpPr txBox="1"/>
          <p:nvPr/>
        </p:nvSpPr>
        <p:spPr>
          <a:xfrm>
            <a:off x="4979264" y="7939739"/>
            <a:ext cx="7986415" cy="807085"/>
          </a:xfrm>
          <a:prstGeom prst="rect">
            <a:avLst/>
          </a:prstGeom>
        </p:spPr>
        <p:txBody>
          <a:bodyPr lIns="0" tIns="0" rIns="0" bIns="0" rtlCol="0" anchor="t">
            <a:spAutoFit/>
          </a:bodyPr>
          <a:lstStyle/>
          <a:p>
            <a:pPr algn="l">
              <a:lnSpc>
                <a:spcPts val="6439"/>
              </a:lnSpc>
            </a:pPr>
            <a:r>
              <a:rPr lang="en-US" sz="4599" u="sng">
                <a:solidFill>
                  <a:srgbClr val="CD695E"/>
                </a:solidFill>
                <a:latin typeface="Arimo"/>
                <a:ea typeface="Arimo"/>
                <a:cs typeface="Arimo"/>
                <a:sym typeface="Arimo"/>
                <a:hlinkClick r:id="rId10" tooltip="https://zone.msn.com/gameplayer/gameplayerHTML.aspx?game=dealornodeal&amp;legacyUrl=false"/>
              </a:rPr>
              <a:t>CLICK HERE: Deal or No Deal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Freeform 2"/>
          <p:cNvSpPr/>
          <p:nvPr/>
        </p:nvSpPr>
        <p:spPr>
          <a:xfrm rot="726516">
            <a:off x="-5409953" y="-5418091"/>
            <a:ext cx="9838759" cy="9983980"/>
          </a:xfrm>
          <a:custGeom>
            <a:avLst/>
            <a:gdLst/>
            <a:ahLst/>
            <a:cxnLst/>
            <a:rect l="l" t="t" r="r" b="b"/>
            <a:pathLst>
              <a:path w="9838759" h="9983980">
                <a:moveTo>
                  <a:pt x="0" y="0"/>
                </a:moveTo>
                <a:lnTo>
                  <a:pt x="9838759" y="0"/>
                </a:lnTo>
                <a:lnTo>
                  <a:pt x="9838759" y="9983981"/>
                </a:lnTo>
                <a:lnTo>
                  <a:pt x="0" y="9983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1689390" y="558739"/>
            <a:ext cx="14909220" cy="2224560"/>
          </a:xfrm>
          <a:prstGeom prst="rect">
            <a:avLst/>
          </a:prstGeom>
        </p:spPr>
        <p:txBody>
          <a:bodyPr lIns="0" tIns="0" rIns="0" bIns="0" rtlCol="0" anchor="t">
            <a:spAutoFit/>
          </a:bodyPr>
          <a:lstStyle/>
          <a:p>
            <a:pPr marL="0" lvl="0" indent="0" algn="ctr">
              <a:lnSpc>
                <a:spcPts val="15076"/>
              </a:lnSpc>
              <a:spcBef>
                <a:spcPct val="0"/>
              </a:spcBef>
            </a:pPr>
            <a:r>
              <a:rPr lang="en-US" sz="10768" spc="-107">
                <a:solidFill>
                  <a:srgbClr val="CD695E"/>
                </a:solidFill>
                <a:latin typeface="Bobby Jones Soft"/>
                <a:ea typeface="Bobby Jones Soft"/>
                <a:cs typeface="Bobby Jones Soft"/>
                <a:sym typeface="Bobby Jones Soft"/>
              </a:rPr>
              <a:t>WHY DID WE PLAY THE GAME?</a:t>
            </a:r>
          </a:p>
        </p:txBody>
      </p:sp>
      <p:sp>
        <p:nvSpPr>
          <p:cNvPr id="4" name="TextBox 4"/>
          <p:cNvSpPr txBox="1"/>
          <p:nvPr/>
        </p:nvSpPr>
        <p:spPr>
          <a:xfrm>
            <a:off x="791928" y="2926120"/>
            <a:ext cx="16704145" cy="3489325"/>
          </a:xfrm>
          <a:prstGeom prst="rect">
            <a:avLst/>
          </a:prstGeom>
        </p:spPr>
        <p:txBody>
          <a:bodyPr lIns="0" tIns="0" rIns="0" bIns="0" rtlCol="0" anchor="t">
            <a:spAutoFit/>
          </a:bodyPr>
          <a:lstStyle/>
          <a:p>
            <a:pPr algn="ctr">
              <a:lnSpc>
                <a:spcPts val="5599"/>
              </a:lnSpc>
              <a:spcBef>
                <a:spcPct val="0"/>
              </a:spcBef>
            </a:pPr>
            <a:r>
              <a:rPr lang="en-US" sz="3999">
                <a:solidFill>
                  <a:srgbClr val="8F3F36"/>
                </a:solidFill>
                <a:latin typeface="Nunito"/>
                <a:ea typeface="Nunito"/>
                <a:cs typeface="Nunito"/>
                <a:sym typeface="Nunito"/>
              </a:rPr>
              <a:t>W</a:t>
            </a:r>
            <a:r>
              <a:rPr lang="en-US" sz="3999" u="none">
                <a:solidFill>
                  <a:srgbClr val="8F3F36"/>
                </a:solidFill>
                <a:latin typeface="Nunito"/>
                <a:ea typeface="Nunito"/>
                <a:cs typeface="Nunito"/>
                <a:sym typeface="Nunito"/>
              </a:rPr>
              <a:t>e played this game because it's about finding a great prize. Some prizes were super awesome, and some prizes were super disappointing. And, life is like that too. Sometimes we have choices to make, and if we make the right choice, it will be super awesome. </a:t>
            </a:r>
          </a:p>
          <a:p>
            <a:pPr marL="0" lvl="0" indent="0" algn="ctr">
              <a:lnSpc>
                <a:spcPts val="5599"/>
              </a:lnSpc>
              <a:spcBef>
                <a:spcPct val="0"/>
              </a:spcBef>
            </a:pPr>
            <a:endParaRPr lang="en-US" sz="3999" u="none">
              <a:solidFill>
                <a:srgbClr val="8F3F36"/>
              </a:solidFill>
              <a:latin typeface="Nunito"/>
              <a:ea typeface="Nunito"/>
              <a:cs typeface="Nunito"/>
              <a:sym typeface="Nunito"/>
            </a:endParaRPr>
          </a:p>
        </p:txBody>
      </p:sp>
      <p:sp>
        <p:nvSpPr>
          <p:cNvPr id="5" name="Freeform 5"/>
          <p:cNvSpPr/>
          <p:nvPr/>
        </p:nvSpPr>
        <p:spPr>
          <a:xfrm>
            <a:off x="791928" y="6172200"/>
            <a:ext cx="4135477" cy="4114800"/>
          </a:xfrm>
          <a:custGeom>
            <a:avLst/>
            <a:gdLst/>
            <a:ahLst/>
            <a:cxnLst/>
            <a:rect l="l" t="t" r="r" b="b"/>
            <a:pathLst>
              <a:path w="4135477" h="4114800">
                <a:moveTo>
                  <a:pt x="0" y="0"/>
                </a:moveTo>
                <a:lnTo>
                  <a:pt x="4135477" y="0"/>
                </a:lnTo>
                <a:lnTo>
                  <a:pt x="413547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Freeform 2"/>
          <p:cNvSpPr/>
          <p:nvPr/>
        </p:nvSpPr>
        <p:spPr>
          <a:xfrm rot="726516">
            <a:off x="-5409953" y="-5418091"/>
            <a:ext cx="9838759" cy="9983980"/>
          </a:xfrm>
          <a:custGeom>
            <a:avLst/>
            <a:gdLst/>
            <a:ahLst/>
            <a:cxnLst/>
            <a:rect l="l" t="t" r="r" b="b"/>
            <a:pathLst>
              <a:path w="9838759" h="9983980">
                <a:moveTo>
                  <a:pt x="0" y="0"/>
                </a:moveTo>
                <a:lnTo>
                  <a:pt x="9838759" y="0"/>
                </a:lnTo>
                <a:lnTo>
                  <a:pt x="9838759" y="9983981"/>
                </a:lnTo>
                <a:lnTo>
                  <a:pt x="0" y="9983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1028700" y="2934470"/>
            <a:ext cx="16230600" cy="3489325"/>
          </a:xfrm>
          <a:prstGeom prst="rect">
            <a:avLst/>
          </a:prstGeom>
        </p:spPr>
        <p:txBody>
          <a:bodyPr lIns="0" tIns="0" rIns="0" bIns="0" rtlCol="0" anchor="t">
            <a:spAutoFit/>
          </a:bodyPr>
          <a:lstStyle/>
          <a:p>
            <a:pPr algn="ctr">
              <a:lnSpc>
                <a:spcPts val="5599"/>
              </a:lnSpc>
              <a:spcBef>
                <a:spcPct val="0"/>
              </a:spcBef>
            </a:pPr>
            <a:r>
              <a:rPr lang="en-US" sz="3999">
                <a:solidFill>
                  <a:srgbClr val="8F3F36"/>
                </a:solidFill>
                <a:latin typeface="Nunito"/>
                <a:ea typeface="Nunito"/>
                <a:cs typeface="Nunito"/>
                <a:sym typeface="Nunito"/>
              </a:rPr>
              <a:t>But, if we make the wrong choice, it will be super disappointing. Now, in the game, there was no way to know if a suitcase was good or bad. We just had to guess. But in real life, when we’re making real choices, we don't just have to guess– because the Bible tells us how to make great choices!</a:t>
            </a:r>
          </a:p>
        </p:txBody>
      </p:sp>
      <p:sp>
        <p:nvSpPr>
          <p:cNvPr id="4" name="Freeform 4"/>
          <p:cNvSpPr/>
          <p:nvPr/>
        </p:nvSpPr>
        <p:spPr>
          <a:xfrm>
            <a:off x="1028700" y="61722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TextBox 5"/>
          <p:cNvSpPr txBox="1"/>
          <p:nvPr/>
        </p:nvSpPr>
        <p:spPr>
          <a:xfrm>
            <a:off x="1689390" y="558739"/>
            <a:ext cx="14909220" cy="2224560"/>
          </a:xfrm>
          <a:prstGeom prst="rect">
            <a:avLst/>
          </a:prstGeom>
        </p:spPr>
        <p:txBody>
          <a:bodyPr lIns="0" tIns="0" rIns="0" bIns="0" rtlCol="0" anchor="t">
            <a:spAutoFit/>
          </a:bodyPr>
          <a:lstStyle/>
          <a:p>
            <a:pPr marL="0" lvl="0" indent="0" algn="ctr">
              <a:lnSpc>
                <a:spcPts val="15076"/>
              </a:lnSpc>
              <a:spcBef>
                <a:spcPct val="0"/>
              </a:spcBef>
            </a:pPr>
            <a:r>
              <a:rPr lang="en-US" sz="10768" spc="-107">
                <a:solidFill>
                  <a:srgbClr val="CD695E"/>
                </a:solidFill>
                <a:latin typeface="Bobby Jones Soft"/>
                <a:ea typeface="Bobby Jones Soft"/>
                <a:cs typeface="Bobby Jones Soft"/>
                <a:sym typeface="Bobby Jones Soft"/>
              </a:rPr>
              <a:t>WHY DID WE PLAY THE GAME?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2CF"/>
        </a:solidFill>
        <a:effectLst/>
      </p:bgPr>
    </p:bg>
    <p:spTree>
      <p:nvGrpSpPr>
        <p:cNvPr id="1" name=""/>
        <p:cNvGrpSpPr/>
        <p:nvPr/>
      </p:nvGrpSpPr>
      <p:grpSpPr>
        <a:xfrm>
          <a:off x="0" y="0"/>
          <a:ext cx="0" cy="0"/>
          <a:chOff x="0" y="0"/>
          <a:chExt cx="0" cy="0"/>
        </a:xfrm>
      </p:grpSpPr>
      <p:sp>
        <p:nvSpPr>
          <p:cNvPr id="2" name="Freeform 2"/>
          <p:cNvSpPr/>
          <p:nvPr/>
        </p:nvSpPr>
        <p:spPr>
          <a:xfrm>
            <a:off x="-1682888" y="-1310785"/>
            <a:ext cx="10111079" cy="10260320"/>
          </a:xfrm>
          <a:custGeom>
            <a:avLst/>
            <a:gdLst/>
            <a:ahLst/>
            <a:cxnLst/>
            <a:rect l="l" t="t" r="r" b="b"/>
            <a:pathLst>
              <a:path w="10111079" h="10260320">
                <a:moveTo>
                  <a:pt x="0" y="0"/>
                </a:moveTo>
                <a:lnTo>
                  <a:pt x="10111079" y="0"/>
                </a:lnTo>
                <a:lnTo>
                  <a:pt x="10111079" y="10260319"/>
                </a:lnTo>
                <a:lnTo>
                  <a:pt x="0" y="10260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3968369" y="7509713"/>
            <a:ext cx="3155802" cy="2214799"/>
          </a:xfrm>
          <a:custGeom>
            <a:avLst/>
            <a:gdLst/>
            <a:ahLst/>
            <a:cxnLst/>
            <a:rect l="l" t="t" r="r" b="b"/>
            <a:pathLst>
              <a:path w="3155802" h="2214799">
                <a:moveTo>
                  <a:pt x="0" y="0"/>
                </a:moveTo>
                <a:lnTo>
                  <a:pt x="3155802" y="0"/>
                </a:lnTo>
                <a:lnTo>
                  <a:pt x="3155802" y="2214799"/>
                </a:lnTo>
                <a:lnTo>
                  <a:pt x="0" y="22147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rot="-287718">
            <a:off x="-1341240" y="-667234"/>
            <a:ext cx="9480405" cy="7311762"/>
          </a:xfrm>
          <a:custGeom>
            <a:avLst/>
            <a:gdLst/>
            <a:ahLst/>
            <a:cxnLst/>
            <a:rect l="l" t="t" r="r" b="b"/>
            <a:pathLst>
              <a:path w="9480405" h="7311762">
                <a:moveTo>
                  <a:pt x="0" y="0"/>
                </a:moveTo>
                <a:lnTo>
                  <a:pt x="9480405" y="0"/>
                </a:lnTo>
                <a:lnTo>
                  <a:pt x="9480405" y="7311763"/>
                </a:lnTo>
                <a:lnTo>
                  <a:pt x="0" y="73117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flipH="1">
            <a:off x="15492317" y="7637113"/>
            <a:ext cx="2411654" cy="2087398"/>
          </a:xfrm>
          <a:custGeom>
            <a:avLst/>
            <a:gdLst/>
            <a:ahLst/>
            <a:cxnLst/>
            <a:rect l="l" t="t" r="r" b="b"/>
            <a:pathLst>
              <a:path w="2411654" h="2087398">
                <a:moveTo>
                  <a:pt x="2411654" y="0"/>
                </a:moveTo>
                <a:lnTo>
                  <a:pt x="0" y="0"/>
                </a:lnTo>
                <a:lnTo>
                  <a:pt x="0" y="2087399"/>
                </a:lnTo>
                <a:lnTo>
                  <a:pt x="2411654" y="2087399"/>
                </a:lnTo>
                <a:lnTo>
                  <a:pt x="2411654" y="0"/>
                </a:lnTo>
                <a:close/>
              </a:path>
            </a:pathLst>
          </a:custGeom>
          <a:blipFill>
            <a:blip r:embed="rId8"/>
            <a:stretch>
              <a:fillRect/>
            </a:stretch>
          </a:blipFill>
        </p:spPr>
        <p:txBody>
          <a:bodyPr/>
          <a:lstStyle/>
          <a:p>
            <a:endParaRPr lang="en-CA"/>
          </a:p>
        </p:txBody>
      </p:sp>
      <p:sp>
        <p:nvSpPr>
          <p:cNvPr id="6" name="TextBox 6"/>
          <p:cNvSpPr txBox="1"/>
          <p:nvPr/>
        </p:nvSpPr>
        <p:spPr>
          <a:xfrm>
            <a:off x="8428191" y="2856707"/>
            <a:ext cx="9859809" cy="3874556"/>
          </a:xfrm>
          <a:prstGeom prst="rect">
            <a:avLst/>
          </a:prstGeom>
        </p:spPr>
        <p:txBody>
          <a:bodyPr lIns="0" tIns="0" rIns="0" bIns="0" rtlCol="0" anchor="t">
            <a:spAutoFit/>
          </a:bodyPr>
          <a:lstStyle/>
          <a:p>
            <a:pPr algn="ctr">
              <a:lnSpc>
                <a:spcPts val="9849"/>
              </a:lnSpc>
            </a:pPr>
            <a:r>
              <a:rPr lang="en-US" sz="10944" spc="-109">
                <a:solidFill>
                  <a:srgbClr val="CD695E"/>
                </a:solidFill>
                <a:latin typeface="Bobby Jones Soft"/>
                <a:ea typeface="Bobby Jones Soft"/>
                <a:cs typeface="Bobby Jones Soft"/>
                <a:sym typeface="Bobby Jones Soft"/>
              </a:rPr>
              <a:t>FINDING THE RIGHT PERSON TO MARRY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1E7"/>
        </a:solidFill>
        <a:effectLst/>
      </p:bgPr>
    </p:bg>
    <p:spTree>
      <p:nvGrpSpPr>
        <p:cNvPr id="1" name=""/>
        <p:cNvGrpSpPr/>
        <p:nvPr/>
      </p:nvGrpSpPr>
      <p:grpSpPr>
        <a:xfrm>
          <a:off x="0" y="0"/>
          <a:ext cx="0" cy="0"/>
          <a:chOff x="0" y="0"/>
          <a:chExt cx="0" cy="0"/>
        </a:xfrm>
      </p:grpSpPr>
      <p:sp>
        <p:nvSpPr>
          <p:cNvPr id="2" name="Freeform 2"/>
          <p:cNvSpPr/>
          <p:nvPr/>
        </p:nvSpPr>
        <p:spPr>
          <a:xfrm rot="-149846" flipV="1">
            <a:off x="776495" y="914710"/>
            <a:ext cx="16677860" cy="8589098"/>
          </a:xfrm>
          <a:custGeom>
            <a:avLst/>
            <a:gdLst/>
            <a:ahLst/>
            <a:cxnLst/>
            <a:rect l="l" t="t" r="r" b="b"/>
            <a:pathLst>
              <a:path w="16677860" h="8589098">
                <a:moveTo>
                  <a:pt x="0" y="8589098"/>
                </a:moveTo>
                <a:lnTo>
                  <a:pt x="16677860" y="8589098"/>
                </a:lnTo>
                <a:lnTo>
                  <a:pt x="16677860" y="0"/>
                </a:lnTo>
                <a:lnTo>
                  <a:pt x="0" y="0"/>
                </a:lnTo>
                <a:lnTo>
                  <a:pt x="0" y="85890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6462571" y="653072"/>
            <a:ext cx="1412876" cy="2018394"/>
          </a:xfrm>
          <a:custGeom>
            <a:avLst/>
            <a:gdLst/>
            <a:ahLst/>
            <a:cxnLst/>
            <a:rect l="l" t="t" r="r" b="b"/>
            <a:pathLst>
              <a:path w="1412876" h="2018394">
                <a:moveTo>
                  <a:pt x="0" y="0"/>
                </a:moveTo>
                <a:lnTo>
                  <a:pt x="1412876" y="0"/>
                </a:lnTo>
                <a:lnTo>
                  <a:pt x="1412876" y="2018395"/>
                </a:lnTo>
                <a:lnTo>
                  <a:pt x="0" y="20183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flipH="1">
            <a:off x="2631830" y="7071636"/>
            <a:ext cx="1630074" cy="2328677"/>
          </a:xfrm>
          <a:custGeom>
            <a:avLst/>
            <a:gdLst/>
            <a:ahLst/>
            <a:cxnLst/>
            <a:rect l="l" t="t" r="r" b="b"/>
            <a:pathLst>
              <a:path w="1630074" h="2328677">
                <a:moveTo>
                  <a:pt x="1630074" y="0"/>
                </a:moveTo>
                <a:lnTo>
                  <a:pt x="0" y="0"/>
                </a:lnTo>
                <a:lnTo>
                  <a:pt x="0" y="2328677"/>
                </a:lnTo>
                <a:lnTo>
                  <a:pt x="1630074" y="2328677"/>
                </a:lnTo>
                <a:lnTo>
                  <a:pt x="163007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TextBox 5"/>
          <p:cNvSpPr txBox="1"/>
          <p:nvPr/>
        </p:nvSpPr>
        <p:spPr>
          <a:xfrm>
            <a:off x="1796854" y="1279549"/>
            <a:ext cx="14694293" cy="4899025"/>
          </a:xfrm>
          <a:prstGeom prst="rect">
            <a:avLst/>
          </a:prstGeom>
        </p:spPr>
        <p:txBody>
          <a:bodyPr lIns="0" tIns="0" rIns="0" bIns="0" rtlCol="0" anchor="t">
            <a:spAutoFit/>
          </a:bodyPr>
          <a:lstStyle/>
          <a:p>
            <a:pPr algn="ctr">
              <a:lnSpc>
                <a:spcPts val="5599"/>
              </a:lnSpc>
            </a:pPr>
            <a:r>
              <a:rPr lang="en-US" sz="3999" b="1">
                <a:solidFill>
                  <a:srgbClr val="8F3F36"/>
                </a:solidFill>
                <a:latin typeface="Nunito Bold"/>
                <a:ea typeface="Nunito Bold"/>
                <a:cs typeface="Nunito Bold"/>
                <a:sym typeface="Nunito Bold"/>
              </a:rPr>
              <a:t>Some of you might think that is a long time away, and you are right! But guess what? All of us are already thinking about marriage! Just about all of us watch TV and movies.  We get all kinds of ideas for who makes a great husband or wife. But, most of those movies and TV shows are giving us the wrong ideas! </a:t>
            </a:r>
          </a:p>
          <a:p>
            <a:pPr marL="0" lvl="0" indent="0" algn="ctr">
              <a:lnSpc>
                <a:spcPts val="5599"/>
              </a:lnSpc>
              <a:spcBef>
                <a:spcPct val="0"/>
              </a:spcBef>
            </a:pPr>
            <a:endParaRPr lang="en-US" sz="3999" b="1">
              <a:solidFill>
                <a:srgbClr val="8F3F36"/>
              </a:solidFill>
              <a:latin typeface="Nunito Bold"/>
              <a:ea typeface="Nunito Bold"/>
              <a:cs typeface="Nunito Bold"/>
              <a:sym typeface="Nunito Bold"/>
            </a:endParaRPr>
          </a:p>
        </p:txBody>
      </p:sp>
      <p:sp>
        <p:nvSpPr>
          <p:cNvPr id="6" name="Freeform 6"/>
          <p:cNvSpPr/>
          <p:nvPr/>
        </p:nvSpPr>
        <p:spPr>
          <a:xfrm>
            <a:off x="7228046" y="5748296"/>
            <a:ext cx="3831908" cy="4114800"/>
          </a:xfrm>
          <a:custGeom>
            <a:avLst/>
            <a:gdLst/>
            <a:ahLst/>
            <a:cxnLst/>
            <a:rect l="l" t="t" r="r" b="b"/>
            <a:pathLst>
              <a:path w="3831908" h="4114800">
                <a:moveTo>
                  <a:pt x="0" y="0"/>
                </a:moveTo>
                <a:lnTo>
                  <a:pt x="3831908" y="0"/>
                </a:lnTo>
                <a:lnTo>
                  <a:pt x="383190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1337</Words>
  <Application>Microsoft Office PowerPoint</Application>
  <PresentationFormat>Custom</PresentationFormat>
  <Paragraphs>103</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Arimo</vt:lpstr>
      <vt:lpstr>Bobby Jones Soft</vt:lpstr>
      <vt:lpstr>Calibri</vt:lpstr>
      <vt:lpstr>Nunito</vt:lpstr>
      <vt:lpstr>Arial</vt:lpstr>
      <vt:lpstr>Nunito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100 Finding the one</dc:title>
  <cp:lastModifiedBy>Enoch Chee</cp:lastModifiedBy>
  <cp:revision>2</cp:revision>
  <dcterms:created xsi:type="dcterms:W3CDTF">2006-08-16T00:00:00Z</dcterms:created>
  <dcterms:modified xsi:type="dcterms:W3CDTF">2025-12-24T17:57:50Z</dcterms:modified>
  <dc:identifier>DAGhuoDweHE</dc:identifier>
</cp:coreProperties>
</file>